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57"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88" d="100"/>
          <a:sy n="88" d="100"/>
        </p:scale>
        <p:origin x="102" y="10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B9C49F-6380-467F-B5E3-CB638D02114E}" type="datetimeFigureOut">
              <a:rPr lang="en-US" smtClean="0"/>
              <a:t>19/12/2021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3AA29-2F19-49FC-B110-A80707F9B201}" type="slidenum">
              <a:rPr lang="en-US" smtClean="0"/>
              <a:t>‹#›</a:t>
            </a:fld>
            <a:endParaRPr lang="en-US"/>
          </a:p>
        </p:txBody>
      </p:sp>
    </p:spTree>
    <p:extLst>
      <p:ext uri="{BB962C8B-B14F-4D97-AF65-F5344CB8AC3E}">
        <p14:creationId xmlns:p14="http://schemas.microsoft.com/office/powerpoint/2010/main" val="2154567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B9C49F-6380-467F-B5E3-CB638D02114E}" type="datetimeFigureOut">
              <a:rPr lang="en-US" smtClean="0"/>
              <a:t>19/12/2021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3AA29-2F19-49FC-B110-A80707F9B201}" type="slidenum">
              <a:rPr lang="en-US" smtClean="0"/>
              <a:t>‹#›</a:t>
            </a:fld>
            <a:endParaRPr lang="en-US"/>
          </a:p>
        </p:txBody>
      </p:sp>
    </p:spTree>
    <p:extLst>
      <p:ext uri="{BB962C8B-B14F-4D97-AF65-F5344CB8AC3E}">
        <p14:creationId xmlns:p14="http://schemas.microsoft.com/office/powerpoint/2010/main" val="3030839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B9C49F-6380-467F-B5E3-CB638D02114E}" type="datetimeFigureOut">
              <a:rPr lang="en-US" smtClean="0"/>
              <a:t>19/12/2021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3AA29-2F19-49FC-B110-A80707F9B201}" type="slidenum">
              <a:rPr lang="en-US" smtClean="0"/>
              <a:t>‹#›</a:t>
            </a:fld>
            <a:endParaRPr lang="en-US"/>
          </a:p>
        </p:txBody>
      </p:sp>
    </p:spTree>
    <p:extLst>
      <p:ext uri="{BB962C8B-B14F-4D97-AF65-F5344CB8AC3E}">
        <p14:creationId xmlns:p14="http://schemas.microsoft.com/office/powerpoint/2010/main" val="1549390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B9C49F-6380-467F-B5E3-CB638D02114E}" type="datetimeFigureOut">
              <a:rPr lang="en-US" smtClean="0"/>
              <a:t>19/12/2021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3AA29-2F19-49FC-B110-A80707F9B201}" type="slidenum">
              <a:rPr lang="en-US" smtClean="0"/>
              <a:t>‹#›</a:t>
            </a:fld>
            <a:endParaRPr lang="en-US"/>
          </a:p>
        </p:txBody>
      </p:sp>
    </p:spTree>
    <p:extLst>
      <p:ext uri="{BB962C8B-B14F-4D97-AF65-F5344CB8AC3E}">
        <p14:creationId xmlns:p14="http://schemas.microsoft.com/office/powerpoint/2010/main" val="2160747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1B9C49F-6380-467F-B5E3-CB638D02114E}" type="datetimeFigureOut">
              <a:rPr lang="en-US" smtClean="0"/>
              <a:t>19/12/2021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3AA29-2F19-49FC-B110-A80707F9B201}" type="slidenum">
              <a:rPr lang="en-US" smtClean="0"/>
              <a:t>‹#›</a:t>
            </a:fld>
            <a:endParaRPr lang="en-US"/>
          </a:p>
        </p:txBody>
      </p:sp>
    </p:spTree>
    <p:extLst>
      <p:ext uri="{BB962C8B-B14F-4D97-AF65-F5344CB8AC3E}">
        <p14:creationId xmlns:p14="http://schemas.microsoft.com/office/powerpoint/2010/main" val="3347075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B9C49F-6380-467F-B5E3-CB638D02114E}" type="datetimeFigureOut">
              <a:rPr lang="en-US" smtClean="0"/>
              <a:t>19/12/2021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13AA29-2F19-49FC-B110-A80707F9B201}" type="slidenum">
              <a:rPr lang="en-US" smtClean="0"/>
              <a:t>‹#›</a:t>
            </a:fld>
            <a:endParaRPr lang="en-US"/>
          </a:p>
        </p:txBody>
      </p:sp>
    </p:spTree>
    <p:extLst>
      <p:ext uri="{BB962C8B-B14F-4D97-AF65-F5344CB8AC3E}">
        <p14:creationId xmlns:p14="http://schemas.microsoft.com/office/powerpoint/2010/main" val="2928602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B9C49F-6380-467F-B5E3-CB638D02114E}" type="datetimeFigureOut">
              <a:rPr lang="en-US" smtClean="0"/>
              <a:t>19/12/2021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13AA29-2F19-49FC-B110-A80707F9B201}" type="slidenum">
              <a:rPr lang="en-US" smtClean="0"/>
              <a:t>‹#›</a:t>
            </a:fld>
            <a:endParaRPr lang="en-US"/>
          </a:p>
        </p:txBody>
      </p:sp>
    </p:spTree>
    <p:extLst>
      <p:ext uri="{BB962C8B-B14F-4D97-AF65-F5344CB8AC3E}">
        <p14:creationId xmlns:p14="http://schemas.microsoft.com/office/powerpoint/2010/main" val="503618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B9C49F-6380-467F-B5E3-CB638D02114E}" type="datetimeFigureOut">
              <a:rPr lang="en-US" smtClean="0"/>
              <a:t>19/12/2021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13AA29-2F19-49FC-B110-A80707F9B201}" type="slidenum">
              <a:rPr lang="en-US" smtClean="0"/>
              <a:t>‹#›</a:t>
            </a:fld>
            <a:endParaRPr lang="en-US"/>
          </a:p>
        </p:txBody>
      </p:sp>
    </p:spTree>
    <p:extLst>
      <p:ext uri="{BB962C8B-B14F-4D97-AF65-F5344CB8AC3E}">
        <p14:creationId xmlns:p14="http://schemas.microsoft.com/office/powerpoint/2010/main" val="2399059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B9C49F-6380-467F-B5E3-CB638D02114E}" type="datetimeFigureOut">
              <a:rPr lang="en-US" smtClean="0"/>
              <a:t>19/12/2021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13AA29-2F19-49FC-B110-A80707F9B201}" type="slidenum">
              <a:rPr lang="en-US" smtClean="0"/>
              <a:t>‹#›</a:t>
            </a:fld>
            <a:endParaRPr lang="en-US"/>
          </a:p>
        </p:txBody>
      </p:sp>
    </p:spTree>
    <p:extLst>
      <p:ext uri="{BB962C8B-B14F-4D97-AF65-F5344CB8AC3E}">
        <p14:creationId xmlns:p14="http://schemas.microsoft.com/office/powerpoint/2010/main" val="1567293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1B9C49F-6380-467F-B5E3-CB638D02114E}" type="datetimeFigureOut">
              <a:rPr lang="en-US" smtClean="0"/>
              <a:t>19/12/2021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13AA29-2F19-49FC-B110-A80707F9B201}" type="slidenum">
              <a:rPr lang="en-US" smtClean="0"/>
              <a:t>‹#›</a:t>
            </a:fld>
            <a:endParaRPr lang="en-US"/>
          </a:p>
        </p:txBody>
      </p:sp>
    </p:spTree>
    <p:extLst>
      <p:ext uri="{BB962C8B-B14F-4D97-AF65-F5344CB8AC3E}">
        <p14:creationId xmlns:p14="http://schemas.microsoft.com/office/powerpoint/2010/main" val="3636276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1B9C49F-6380-467F-B5E3-CB638D02114E}" type="datetimeFigureOut">
              <a:rPr lang="en-US" smtClean="0"/>
              <a:t>19/12/2021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13AA29-2F19-49FC-B110-A80707F9B201}" type="slidenum">
              <a:rPr lang="en-US" smtClean="0"/>
              <a:t>‹#›</a:t>
            </a:fld>
            <a:endParaRPr lang="en-US"/>
          </a:p>
        </p:txBody>
      </p:sp>
    </p:spTree>
    <p:extLst>
      <p:ext uri="{BB962C8B-B14F-4D97-AF65-F5344CB8AC3E}">
        <p14:creationId xmlns:p14="http://schemas.microsoft.com/office/powerpoint/2010/main" val="4028386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B9C49F-6380-467F-B5E3-CB638D02114E}" type="datetimeFigureOut">
              <a:rPr lang="en-US" smtClean="0"/>
              <a:t>19/12/2021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13AA29-2F19-49FC-B110-A80707F9B201}" type="slidenum">
              <a:rPr lang="en-US" smtClean="0"/>
              <a:t>‹#›</a:t>
            </a:fld>
            <a:endParaRPr lang="en-US"/>
          </a:p>
        </p:txBody>
      </p:sp>
    </p:spTree>
    <p:extLst>
      <p:ext uri="{BB962C8B-B14F-4D97-AF65-F5344CB8AC3E}">
        <p14:creationId xmlns:p14="http://schemas.microsoft.com/office/powerpoint/2010/main" val="3434155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146" name="TextBox 20"/>
          <p:cNvSpPr txBox="1">
            <a:spLocks noChangeArrowheads="1"/>
          </p:cNvSpPr>
          <p:nvPr/>
        </p:nvSpPr>
        <p:spPr bwMode="auto">
          <a:xfrm>
            <a:off x="1524000" y="533400"/>
            <a:ext cx="914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b="1" u="sng">
                <a:solidFill>
                  <a:srgbClr val="0000FF"/>
                </a:solidFill>
                <a:latin typeface="Times New Roman" panose="02020603050405020304" pitchFamily="18" charset="0"/>
                <a:cs typeface="Times New Roman" panose="02020603050405020304" pitchFamily="18" charset="0"/>
              </a:rPr>
              <a:t>Toán </a:t>
            </a:r>
          </a:p>
        </p:txBody>
      </p:sp>
      <p:sp>
        <p:nvSpPr>
          <p:cNvPr id="6147" name="Text Box 4"/>
          <p:cNvSpPr txBox="1">
            <a:spLocks noChangeArrowheads="1"/>
          </p:cNvSpPr>
          <p:nvPr/>
        </p:nvSpPr>
        <p:spPr bwMode="auto">
          <a:xfrm>
            <a:off x="1905000" y="23813"/>
            <a:ext cx="8382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b="1" dirty="0" err="1">
                <a:solidFill>
                  <a:srgbClr val="0000FF"/>
                </a:solidFill>
                <a:latin typeface="Times New Roman" panose="02020603050405020304" pitchFamily="18" charset="0"/>
                <a:cs typeface="Times New Roman" panose="02020603050405020304" pitchFamily="18" charset="0"/>
              </a:rPr>
              <a:t>Thứ</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err="1" smtClean="0">
                <a:solidFill>
                  <a:srgbClr val="0000FF"/>
                </a:solidFill>
                <a:latin typeface="Times New Roman" panose="02020603050405020304" pitchFamily="18" charset="0"/>
                <a:cs typeface="Times New Roman" panose="02020603050405020304" pitchFamily="18" charset="0"/>
              </a:rPr>
              <a:t>Năm</a:t>
            </a:r>
            <a:r>
              <a:rPr lang="en-US" altLang="en-US" b="1" dirty="0" smtClean="0">
                <a:solidFill>
                  <a:srgbClr val="0000FF"/>
                </a:solidFill>
                <a:latin typeface="Times New Roman" panose="02020603050405020304" pitchFamily="18" charset="0"/>
                <a:cs typeface="Times New Roman" panose="02020603050405020304" pitchFamily="18" charset="0"/>
              </a:rPr>
              <a:t>, </a:t>
            </a:r>
            <a:r>
              <a:rPr lang="en-US" altLang="en-US" b="1" dirty="0" err="1">
                <a:solidFill>
                  <a:srgbClr val="0000FF"/>
                </a:solidFill>
                <a:latin typeface="Times New Roman" panose="02020603050405020304" pitchFamily="18" charset="0"/>
                <a:cs typeface="Times New Roman" panose="02020603050405020304" pitchFamily="18" charset="0"/>
              </a:rPr>
              <a:t>ngày</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smtClean="0">
                <a:solidFill>
                  <a:srgbClr val="0000FF"/>
                </a:solidFill>
                <a:latin typeface="Times New Roman" panose="02020603050405020304" pitchFamily="18" charset="0"/>
                <a:cs typeface="Times New Roman" panose="02020603050405020304" pitchFamily="18" charset="0"/>
              </a:rPr>
              <a:t>13 </a:t>
            </a:r>
            <a:r>
              <a:rPr lang="en-US" altLang="en-US" b="1" dirty="0" err="1">
                <a:solidFill>
                  <a:srgbClr val="0000FF"/>
                </a:solidFill>
                <a:latin typeface="Times New Roman" panose="02020603050405020304" pitchFamily="18" charset="0"/>
                <a:cs typeface="Times New Roman" panose="02020603050405020304" pitchFamily="18" charset="0"/>
              </a:rPr>
              <a:t>tháng</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smtClean="0">
                <a:solidFill>
                  <a:srgbClr val="0000FF"/>
                </a:solidFill>
                <a:latin typeface="Times New Roman" panose="02020603050405020304" pitchFamily="18" charset="0"/>
                <a:cs typeface="Times New Roman" panose="02020603050405020304" pitchFamily="18" charset="0"/>
              </a:rPr>
              <a:t>1 </a:t>
            </a:r>
            <a:r>
              <a:rPr lang="en-US" altLang="en-US" b="1" dirty="0" err="1">
                <a:solidFill>
                  <a:srgbClr val="0000FF"/>
                </a:solidFill>
                <a:latin typeface="Times New Roman" panose="02020603050405020304" pitchFamily="18" charset="0"/>
                <a:cs typeface="Times New Roman" panose="02020603050405020304" pitchFamily="18" charset="0"/>
              </a:rPr>
              <a:t>năm</a:t>
            </a:r>
            <a:r>
              <a:rPr lang="en-US" altLang="en-US" b="1" dirty="0">
                <a:solidFill>
                  <a:srgbClr val="0000FF"/>
                </a:solidFill>
                <a:latin typeface="Times New Roman" panose="02020603050405020304" pitchFamily="18" charset="0"/>
                <a:cs typeface="Times New Roman" panose="02020603050405020304" pitchFamily="18" charset="0"/>
              </a:rPr>
              <a:t> </a:t>
            </a:r>
            <a:r>
              <a:rPr lang="en-US" altLang="en-US" b="1" dirty="0" smtClean="0">
                <a:solidFill>
                  <a:srgbClr val="0000FF"/>
                </a:solidFill>
                <a:latin typeface="Times New Roman" panose="02020603050405020304" pitchFamily="18" charset="0"/>
                <a:cs typeface="Times New Roman" panose="02020603050405020304" pitchFamily="18" charset="0"/>
              </a:rPr>
              <a:t>2022</a:t>
            </a:r>
            <a:endParaRPr lang="en-US" altLang="en-US" b="1" dirty="0">
              <a:solidFill>
                <a:srgbClr val="0000FF"/>
              </a:solidFill>
              <a:latin typeface="Times New Roman" panose="02020603050405020304" pitchFamily="18" charset="0"/>
              <a:cs typeface="Times New Roman" panose="02020603050405020304" pitchFamily="18" charset="0"/>
            </a:endParaRPr>
          </a:p>
        </p:txBody>
      </p:sp>
      <p:sp>
        <p:nvSpPr>
          <p:cNvPr id="6148" name="WordArt 15"/>
          <p:cNvSpPr>
            <a:spLocks noChangeArrowheads="1" noChangeShapeType="1" noTextEdit="1"/>
          </p:cNvSpPr>
          <p:nvPr/>
        </p:nvSpPr>
        <p:spPr bwMode="auto">
          <a:xfrm>
            <a:off x="2599944" y="1627187"/>
            <a:ext cx="6858000" cy="2012253"/>
          </a:xfrm>
          <a:prstGeom prst="rect">
            <a:avLst/>
          </a:prstGeom>
        </p:spPr>
        <p:txBody>
          <a:bodyPr wrap="none" fromWordArt="1">
            <a:prstTxWarp prst="textPlain">
              <a:avLst>
                <a:gd name="adj" fmla="val 50106"/>
              </a:avLst>
            </a:prstTxWarp>
          </a:bodyPr>
          <a:lstStyle/>
          <a:p>
            <a:pPr algn="ctr"/>
            <a:r>
              <a:rPr lang="en-US" sz="3600" b="1" kern="10" dirty="0" smtClean="0">
                <a:ln w="9525">
                  <a:solidFill>
                    <a:srgbClr val="FF00FF"/>
                  </a:solidFill>
                  <a:round/>
                  <a:headEnd/>
                  <a:tailEnd/>
                </a:ln>
                <a:solidFill>
                  <a:srgbClr val="FF0000"/>
                </a:solidFill>
                <a:latin typeface="Times New Roman" panose="02020603050405020304" pitchFamily="18" charset="0"/>
                <a:cs typeface="Times New Roman" panose="02020603050405020304" pitchFamily="18" charset="0"/>
              </a:rPr>
              <a:t>THỰC HÀNH TOÁN</a:t>
            </a:r>
          </a:p>
          <a:p>
            <a:pPr algn="ctr"/>
            <a:r>
              <a:rPr lang="en-US" sz="3600" b="1" kern="10" dirty="0" smtClean="0">
                <a:ln w="9525">
                  <a:solidFill>
                    <a:srgbClr val="FF00FF"/>
                  </a:solidFill>
                  <a:round/>
                  <a:headEnd/>
                  <a:tailEnd/>
                </a:ln>
                <a:solidFill>
                  <a:srgbClr val="FF0000"/>
                </a:solidFill>
                <a:latin typeface="Times New Roman" panose="02020603050405020304" pitchFamily="18" charset="0"/>
                <a:cs typeface="Times New Roman" panose="02020603050405020304" pitchFamily="18" charset="0"/>
              </a:rPr>
              <a:t>TUẦN 17 – TIẾT 1</a:t>
            </a:r>
            <a:endParaRPr lang="en-US" sz="3600" b="1" kern="10" dirty="0">
              <a:ln w="9525">
                <a:solidFill>
                  <a:srgbClr val="FF00FF"/>
                </a:solidFill>
                <a:round/>
                <a:headEnd/>
                <a:tailEnd/>
              </a:ln>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0915708"/>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14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148"/>
                                        </p:tgtEl>
                                        <p:attrNameLst>
                                          <p:attrName>style.visibility</p:attrName>
                                        </p:attrNameLst>
                                      </p:cBhvr>
                                      <p:to>
                                        <p:strVal val="visible"/>
                                      </p:to>
                                    </p:set>
                                    <p:anim calcmode="lin" valueType="num">
                                      <p:cBhvr additive="base">
                                        <p:cTn id="13" dur="500" fill="hold"/>
                                        <p:tgtEl>
                                          <p:spTgt spid="6148"/>
                                        </p:tgtEl>
                                        <p:attrNameLst>
                                          <p:attrName>ppt_x</p:attrName>
                                        </p:attrNameLst>
                                      </p:cBhvr>
                                      <p:tavLst>
                                        <p:tav tm="0">
                                          <p:val>
                                            <p:strVal val="#ppt_x"/>
                                          </p:val>
                                        </p:tav>
                                        <p:tav tm="100000">
                                          <p:val>
                                            <p:strVal val="#ppt_x"/>
                                          </p:val>
                                        </p:tav>
                                      </p:tavLst>
                                    </p:anim>
                                    <p:anim calcmode="lin" valueType="num">
                                      <p:cBhvr additive="base">
                                        <p:cTn id="14" dur="500" fill="hold"/>
                                        <p:tgtEl>
                                          <p:spTgt spid="61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0316" y="289343"/>
            <a:ext cx="5462337" cy="576930"/>
          </a:xfrm>
        </p:spPr>
        <p:txBody>
          <a:bodyPr>
            <a:normAutofit/>
          </a:bodyPr>
          <a:lstStyle/>
          <a:p>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Bài</a:t>
            </a:r>
            <a:r>
              <a:rPr lang="en-US" sz="3200" b="1" dirty="0" smtClean="0">
                <a:latin typeface="Times New Roman" panose="02020603050405020304" pitchFamily="18" charset="0"/>
                <a:cs typeface="Times New Roman" panose="02020603050405020304" pitchFamily="18" charset="0"/>
              </a:rPr>
              <a:t> 1: </a:t>
            </a:r>
            <a:r>
              <a:rPr lang="en-US" sz="3200" b="1" dirty="0" err="1" smtClean="0">
                <a:latin typeface="Times New Roman" panose="02020603050405020304" pitchFamily="18" charset="0"/>
                <a:cs typeface="Times New Roman" panose="02020603050405020304" pitchFamily="18" charset="0"/>
              </a:rPr>
              <a:t>Tính</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giá</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trị</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biểu</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thức</a:t>
            </a:r>
            <a:r>
              <a:rPr lang="en-US" sz="3200" b="1" dirty="0" smtClean="0">
                <a:latin typeface="Times New Roman" panose="02020603050405020304" pitchFamily="18" charset="0"/>
                <a:cs typeface="Times New Roman" panose="02020603050405020304" pitchFamily="18" charset="0"/>
              </a:rPr>
              <a:t>:</a:t>
            </a:r>
          </a:p>
          <a:p>
            <a:endParaRPr lang="en-US" sz="3200" b="1" dirty="0">
              <a:latin typeface="Times New Roman" panose="02020603050405020304" pitchFamily="18" charset="0"/>
              <a:cs typeface="Times New Roman" panose="02020603050405020304" pitchFamily="18" charset="0"/>
            </a:endParaRPr>
          </a:p>
        </p:txBody>
      </p:sp>
      <p:sp>
        <p:nvSpPr>
          <p:cNvPr id="5" name="Subtitle 2"/>
          <p:cNvSpPr txBox="1">
            <a:spLocks/>
          </p:cNvSpPr>
          <p:nvPr/>
        </p:nvSpPr>
        <p:spPr>
          <a:xfrm>
            <a:off x="-104273" y="1051343"/>
            <a:ext cx="5462337" cy="57693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800" b="1" dirty="0" smtClean="0">
                <a:solidFill>
                  <a:srgbClr val="0070C0"/>
                </a:solidFill>
                <a:latin typeface="Times New Roman" panose="02020603050405020304" pitchFamily="18" charset="0"/>
                <a:cs typeface="Times New Roman" panose="02020603050405020304" pitchFamily="18" charset="0"/>
              </a:rPr>
              <a:t>a) (86345 – 86097) × 158 =</a:t>
            </a:r>
          </a:p>
          <a:p>
            <a:endParaRPr lang="en-US" sz="2800" b="1" dirty="0">
              <a:solidFill>
                <a:srgbClr val="0070C0"/>
              </a:solidFill>
              <a:latin typeface="Times New Roman" panose="02020603050405020304" pitchFamily="18" charset="0"/>
              <a:cs typeface="Times New Roman" panose="02020603050405020304" pitchFamily="18" charset="0"/>
            </a:endParaRPr>
          </a:p>
        </p:txBody>
      </p:sp>
      <p:sp>
        <p:nvSpPr>
          <p:cNvPr id="6" name="Subtitle 2"/>
          <p:cNvSpPr txBox="1">
            <a:spLocks/>
          </p:cNvSpPr>
          <p:nvPr/>
        </p:nvSpPr>
        <p:spPr>
          <a:xfrm>
            <a:off x="4219074" y="1023562"/>
            <a:ext cx="2550696" cy="57693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800" b="1" dirty="0" smtClean="0">
                <a:solidFill>
                  <a:srgbClr val="FF0000"/>
                </a:solidFill>
                <a:latin typeface="Times New Roman" panose="02020603050405020304" pitchFamily="18" charset="0"/>
                <a:cs typeface="Times New Roman" panose="02020603050405020304" pitchFamily="18" charset="0"/>
              </a:rPr>
              <a:t>248 × 158</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7" name="Subtitle 2"/>
          <p:cNvSpPr txBox="1">
            <a:spLocks/>
          </p:cNvSpPr>
          <p:nvPr/>
        </p:nvSpPr>
        <p:spPr>
          <a:xfrm>
            <a:off x="3793958" y="1536897"/>
            <a:ext cx="2550696" cy="57693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vi-VN" sz="2800" b="1" dirty="0">
                <a:solidFill>
                  <a:srgbClr val="0070C0"/>
                </a:solidFill>
                <a:latin typeface="Times New Roman" panose="02020603050405020304" pitchFamily="18" charset="0"/>
                <a:cs typeface="Times New Roman" panose="02020603050405020304" pitchFamily="18" charset="0"/>
              </a:rPr>
              <a:t>=</a:t>
            </a:r>
            <a:r>
              <a:rPr lang="en-US" sz="2800" b="1" dirty="0" smtClean="0">
                <a:solidFill>
                  <a:srgbClr val="FF0000"/>
                </a:solidFill>
                <a:latin typeface="Times New Roman" panose="02020603050405020304" pitchFamily="18" charset="0"/>
                <a:cs typeface="Times New Roman" panose="02020603050405020304" pitchFamily="18" charset="0"/>
              </a:rPr>
              <a:t>   39184</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8" name="Subtitle 2"/>
          <p:cNvSpPr txBox="1">
            <a:spLocks/>
          </p:cNvSpPr>
          <p:nvPr/>
        </p:nvSpPr>
        <p:spPr>
          <a:xfrm>
            <a:off x="-569493" y="2479636"/>
            <a:ext cx="5462337" cy="57693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800" b="1" dirty="0" smtClean="0">
                <a:solidFill>
                  <a:srgbClr val="0070C0"/>
                </a:solidFill>
                <a:latin typeface="Times New Roman" panose="02020603050405020304" pitchFamily="18" charset="0"/>
                <a:cs typeface="Times New Roman" panose="02020603050405020304" pitchFamily="18" charset="0"/>
              </a:rPr>
              <a:t>b) 2180 + 1632 : 3 =</a:t>
            </a:r>
          </a:p>
          <a:p>
            <a:endParaRPr lang="en-US" sz="2800" b="1" dirty="0">
              <a:solidFill>
                <a:srgbClr val="0070C0"/>
              </a:solidFill>
              <a:latin typeface="Times New Roman" panose="02020603050405020304" pitchFamily="18" charset="0"/>
              <a:cs typeface="Times New Roman" panose="02020603050405020304" pitchFamily="18" charset="0"/>
            </a:endParaRPr>
          </a:p>
        </p:txBody>
      </p:sp>
      <p:sp>
        <p:nvSpPr>
          <p:cNvPr id="9" name="Subtitle 2"/>
          <p:cNvSpPr txBox="1">
            <a:spLocks/>
          </p:cNvSpPr>
          <p:nvPr/>
        </p:nvSpPr>
        <p:spPr>
          <a:xfrm>
            <a:off x="3296653" y="2479636"/>
            <a:ext cx="2550696" cy="57693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800" b="1" dirty="0" smtClean="0">
                <a:solidFill>
                  <a:srgbClr val="FF0000"/>
                </a:solidFill>
                <a:latin typeface="Times New Roman" panose="02020603050405020304" pitchFamily="18" charset="0"/>
                <a:cs typeface="Times New Roman" panose="02020603050405020304" pitchFamily="18" charset="0"/>
              </a:rPr>
              <a:t>2180 + 544</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10" name="Subtitle 2"/>
          <p:cNvSpPr txBox="1">
            <a:spLocks/>
          </p:cNvSpPr>
          <p:nvPr/>
        </p:nvSpPr>
        <p:spPr>
          <a:xfrm>
            <a:off x="2747211" y="2925656"/>
            <a:ext cx="2550696" cy="57693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800" b="1" dirty="0" smtClean="0">
                <a:solidFill>
                  <a:srgbClr val="0070C0"/>
                </a:solidFill>
                <a:latin typeface="Times New Roman" panose="02020603050405020304" pitchFamily="18" charset="0"/>
                <a:cs typeface="Times New Roman" panose="02020603050405020304" pitchFamily="18" charset="0"/>
              </a:rPr>
              <a:t>=</a:t>
            </a:r>
            <a:r>
              <a:rPr lang="en-US" sz="2800" b="1" dirty="0" smtClean="0">
                <a:solidFill>
                  <a:srgbClr val="FF0000"/>
                </a:solidFill>
                <a:latin typeface="Times New Roman" panose="02020603050405020304" pitchFamily="18" charset="0"/>
                <a:cs typeface="Times New Roman" panose="02020603050405020304" pitchFamily="18" charset="0"/>
              </a:rPr>
              <a:t>   2724</a:t>
            </a:r>
            <a:endParaRPr lang="en-US" sz="2800" b="1" dirty="0">
              <a:solidFill>
                <a:srgbClr val="FF000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4" name="Subtitle 2"/>
              <p:cNvSpPr txBox="1">
                <a:spLocks/>
              </p:cNvSpPr>
              <p:nvPr/>
            </p:nvSpPr>
            <p:spPr>
              <a:xfrm>
                <a:off x="385012" y="3528088"/>
                <a:ext cx="5462337" cy="57693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Bài</a:t>
                </a:r>
                <a:r>
                  <a:rPr lang="en-US" sz="3200" b="1" dirty="0" smtClean="0">
                    <a:latin typeface="Times New Roman" panose="02020603050405020304" pitchFamily="18" charset="0"/>
                    <a:cs typeface="Times New Roman" panose="02020603050405020304" pitchFamily="18" charset="0"/>
                  </a:rPr>
                  <a:t> 2: </a:t>
                </a:r>
                <a:r>
                  <a:rPr lang="en-US" sz="3200" b="1" dirty="0" err="1" smtClean="0">
                    <a:latin typeface="Times New Roman" panose="02020603050405020304" pitchFamily="18" charset="0"/>
                    <a:cs typeface="Times New Roman" panose="02020603050405020304" pitchFamily="18" charset="0"/>
                  </a:rPr>
                  <a:t>Tìm</a:t>
                </a:r>
                <a:r>
                  <a:rPr lang="en-US" sz="3200" b="1" dirty="0" smtClean="0">
                    <a:latin typeface="Times New Roman" panose="02020603050405020304" pitchFamily="18" charset="0"/>
                    <a:cs typeface="Times New Roman" panose="02020603050405020304" pitchFamily="18" charset="0"/>
                  </a:rPr>
                  <a:t> </a:t>
                </a:r>
                <a14:m>
                  <m:oMath xmlns:m="http://schemas.openxmlformats.org/officeDocument/2006/math">
                    <m:r>
                      <a:rPr lang="en-US" sz="3200" b="1" i="1" smtClean="0">
                        <a:latin typeface="Cambria Math" panose="02040503050406030204" pitchFamily="18" charset="0"/>
                        <a:cs typeface="Times New Roman" panose="02020603050405020304" pitchFamily="18" charset="0"/>
                      </a:rPr>
                      <m:t>𝒙</m:t>
                    </m:r>
                  </m:oMath>
                </a14:m>
                <a:r>
                  <a:rPr lang="en-US" sz="3200" b="1" dirty="0" smtClean="0">
                    <a:latin typeface="Times New Roman" panose="02020603050405020304" pitchFamily="18" charset="0"/>
                    <a:cs typeface="Times New Roman" panose="02020603050405020304" pitchFamily="18" charset="0"/>
                  </a:rPr>
                  <a:t>:</a:t>
                </a:r>
              </a:p>
              <a:p>
                <a:endParaRPr lang="en-US" sz="3200" b="1" dirty="0">
                  <a:latin typeface="Times New Roman" panose="02020603050405020304" pitchFamily="18" charset="0"/>
                  <a:cs typeface="Times New Roman" panose="02020603050405020304" pitchFamily="18" charset="0"/>
                </a:endParaRPr>
              </a:p>
            </p:txBody>
          </p:sp>
        </mc:Choice>
        <mc:Fallback xmlns="">
          <p:sp>
            <p:nvSpPr>
              <p:cNvPr id="14" name="Subtitle 2"/>
              <p:cNvSpPr txBox="1">
                <a:spLocks noRot="1" noChangeAspect="1" noMove="1" noResize="1" noEditPoints="1" noAdjustHandles="1" noChangeArrowheads="1" noChangeShapeType="1" noTextEdit="1"/>
              </p:cNvSpPr>
              <p:nvPr/>
            </p:nvSpPr>
            <p:spPr>
              <a:xfrm>
                <a:off x="385012" y="3528088"/>
                <a:ext cx="5462337" cy="576930"/>
              </a:xfrm>
              <a:prstGeom prst="rect">
                <a:avLst/>
              </a:prstGeom>
              <a:blipFill>
                <a:blip r:embed="rId2"/>
                <a:stretch>
                  <a:fillRect l="-893" t="-23404" b="-2659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Subtitle 2"/>
              <p:cNvSpPr txBox="1">
                <a:spLocks/>
              </p:cNvSpPr>
              <p:nvPr/>
            </p:nvSpPr>
            <p:spPr>
              <a:xfrm>
                <a:off x="-890336" y="4288075"/>
                <a:ext cx="5462337" cy="57693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800" b="1" dirty="0" smtClean="0">
                    <a:solidFill>
                      <a:srgbClr val="0070C0"/>
                    </a:solidFill>
                    <a:latin typeface="Times New Roman" panose="02020603050405020304" pitchFamily="18" charset="0"/>
                    <a:cs typeface="Times New Roman" panose="02020603050405020304" pitchFamily="18" charset="0"/>
                  </a:rPr>
                  <a:t>a) </a:t>
                </a:r>
                <a14:m>
                  <m:oMath xmlns:m="http://schemas.openxmlformats.org/officeDocument/2006/math">
                    <m:r>
                      <a:rPr lang="en-US" sz="2800" b="1" i="1" smtClean="0">
                        <a:solidFill>
                          <a:srgbClr val="0070C0"/>
                        </a:solidFill>
                        <a:latin typeface="Cambria Math" panose="02040503050406030204" pitchFamily="18" charset="0"/>
                        <a:cs typeface="Times New Roman" panose="02020603050405020304" pitchFamily="18" charset="0"/>
                      </a:rPr>
                      <m:t>𝒙</m:t>
                    </m:r>
                  </m:oMath>
                </a14:m>
                <a:r>
                  <a:rPr lang="en-US" sz="2800" b="1" dirty="0" smtClean="0">
                    <a:solidFill>
                      <a:srgbClr val="0070C0"/>
                    </a:solidFill>
                    <a:latin typeface="Times New Roman" panose="02020603050405020304" pitchFamily="18" charset="0"/>
                    <a:cs typeface="Times New Roman" panose="02020603050405020304" pitchFamily="18" charset="0"/>
                  </a:rPr>
                  <a:t> × 21 = 1176</a:t>
                </a:r>
                <a:endParaRPr lang="en-US" sz="2800" b="1" dirty="0">
                  <a:solidFill>
                    <a:srgbClr val="0070C0"/>
                  </a:solidFill>
                  <a:latin typeface="Times New Roman" panose="02020603050405020304" pitchFamily="18" charset="0"/>
                  <a:cs typeface="Times New Roman" panose="02020603050405020304" pitchFamily="18" charset="0"/>
                </a:endParaRPr>
              </a:p>
            </p:txBody>
          </p:sp>
        </mc:Choice>
        <mc:Fallback xmlns="">
          <p:sp>
            <p:nvSpPr>
              <p:cNvPr id="15" name="Subtitle 2"/>
              <p:cNvSpPr txBox="1">
                <a:spLocks noRot="1" noChangeAspect="1" noMove="1" noResize="1" noEditPoints="1" noAdjustHandles="1" noChangeArrowheads="1" noChangeShapeType="1" noTextEdit="1"/>
              </p:cNvSpPr>
              <p:nvPr/>
            </p:nvSpPr>
            <p:spPr>
              <a:xfrm>
                <a:off x="-890336" y="4288075"/>
                <a:ext cx="5462337" cy="576930"/>
              </a:xfrm>
              <a:prstGeom prst="rect">
                <a:avLst/>
              </a:prstGeom>
              <a:blipFill>
                <a:blip r:embed="rId3"/>
                <a:stretch>
                  <a:fillRect t="-17895" b="-1157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Subtitle 2"/>
              <p:cNvSpPr txBox="1">
                <a:spLocks/>
              </p:cNvSpPr>
              <p:nvPr/>
            </p:nvSpPr>
            <p:spPr>
              <a:xfrm>
                <a:off x="5181601" y="4288075"/>
                <a:ext cx="5462337" cy="57693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800" b="1" dirty="0" smtClean="0">
                    <a:solidFill>
                      <a:srgbClr val="0070C0"/>
                    </a:solidFill>
                    <a:latin typeface="Times New Roman" panose="02020603050405020304" pitchFamily="18" charset="0"/>
                    <a:cs typeface="Times New Roman" panose="02020603050405020304" pitchFamily="18" charset="0"/>
                  </a:rPr>
                  <a:t>b) </a:t>
                </a:r>
                <a14:m>
                  <m:oMath xmlns:m="http://schemas.openxmlformats.org/officeDocument/2006/math">
                    <m:r>
                      <a:rPr lang="en-US" sz="2800" b="1" i="1" smtClean="0">
                        <a:solidFill>
                          <a:srgbClr val="0070C0"/>
                        </a:solidFill>
                        <a:latin typeface="Cambria Math" panose="02040503050406030204" pitchFamily="18" charset="0"/>
                        <a:cs typeface="Times New Roman" panose="02020603050405020304" pitchFamily="18" charset="0"/>
                      </a:rPr>
                      <m:t>𝒙</m:t>
                    </m:r>
                  </m:oMath>
                </a14:m>
                <a:r>
                  <a:rPr lang="en-US" sz="2800" b="1" dirty="0" smtClean="0">
                    <a:solidFill>
                      <a:srgbClr val="0070C0"/>
                    </a:solidFill>
                    <a:latin typeface="Times New Roman" panose="02020603050405020304" pitchFamily="18" charset="0"/>
                    <a:cs typeface="Times New Roman" panose="02020603050405020304" pitchFamily="18" charset="0"/>
                  </a:rPr>
                  <a:t> : 28 = 57</a:t>
                </a:r>
                <a:endParaRPr lang="en-US" sz="2800" b="1" dirty="0">
                  <a:solidFill>
                    <a:srgbClr val="0070C0"/>
                  </a:solidFill>
                  <a:latin typeface="Times New Roman" panose="02020603050405020304" pitchFamily="18" charset="0"/>
                  <a:cs typeface="Times New Roman" panose="02020603050405020304" pitchFamily="18" charset="0"/>
                </a:endParaRPr>
              </a:p>
            </p:txBody>
          </p:sp>
        </mc:Choice>
        <mc:Fallback xmlns="">
          <p:sp>
            <p:nvSpPr>
              <p:cNvPr id="16" name="Subtitle 2"/>
              <p:cNvSpPr txBox="1">
                <a:spLocks noRot="1" noChangeAspect="1" noMove="1" noResize="1" noEditPoints="1" noAdjustHandles="1" noChangeArrowheads="1" noChangeShapeType="1" noTextEdit="1"/>
              </p:cNvSpPr>
              <p:nvPr/>
            </p:nvSpPr>
            <p:spPr>
              <a:xfrm>
                <a:off x="5181601" y="4288075"/>
                <a:ext cx="5462337" cy="576930"/>
              </a:xfrm>
              <a:prstGeom prst="rect">
                <a:avLst/>
              </a:prstGeom>
              <a:blipFill>
                <a:blip r:embed="rId4"/>
                <a:stretch>
                  <a:fillRect t="-17895" b="-1157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Subtitle 2"/>
              <p:cNvSpPr txBox="1">
                <a:spLocks/>
              </p:cNvSpPr>
              <p:nvPr/>
            </p:nvSpPr>
            <p:spPr>
              <a:xfrm>
                <a:off x="882318" y="4746082"/>
                <a:ext cx="3152272" cy="57693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14:m>
                  <m:oMath xmlns:m="http://schemas.openxmlformats.org/officeDocument/2006/math">
                    <m:r>
                      <a:rPr lang="en-US" sz="2800" b="1" i="1" smtClean="0">
                        <a:solidFill>
                          <a:srgbClr val="FF0000"/>
                        </a:solidFill>
                        <a:latin typeface="Cambria Math" panose="02040503050406030204" pitchFamily="18" charset="0"/>
                        <a:cs typeface="Times New Roman" panose="02020603050405020304" pitchFamily="18" charset="0"/>
                      </a:rPr>
                      <m:t>𝒙</m:t>
                    </m:r>
                  </m:oMath>
                </a14:m>
                <a:r>
                  <a:rPr lang="en-US" sz="2800" b="1" dirty="0" smtClean="0">
                    <a:solidFill>
                      <a:srgbClr val="FF0000"/>
                    </a:solidFill>
                    <a:latin typeface="Times New Roman" panose="02020603050405020304" pitchFamily="18" charset="0"/>
                    <a:cs typeface="Times New Roman" panose="02020603050405020304" pitchFamily="18" charset="0"/>
                  </a:rPr>
                  <a:t> 	  = 1176 : 21</a:t>
                </a:r>
                <a:endParaRPr lang="en-US" sz="2800" b="1" dirty="0">
                  <a:solidFill>
                    <a:srgbClr val="FF0000"/>
                  </a:solidFill>
                  <a:latin typeface="Times New Roman" panose="02020603050405020304" pitchFamily="18" charset="0"/>
                  <a:cs typeface="Times New Roman" panose="02020603050405020304" pitchFamily="18" charset="0"/>
                </a:endParaRPr>
              </a:p>
            </p:txBody>
          </p:sp>
        </mc:Choice>
        <mc:Fallback xmlns="">
          <p:sp>
            <p:nvSpPr>
              <p:cNvPr id="17" name="Subtitle 2"/>
              <p:cNvSpPr txBox="1">
                <a:spLocks noRot="1" noChangeAspect="1" noMove="1" noResize="1" noEditPoints="1" noAdjustHandles="1" noChangeArrowheads="1" noChangeShapeType="1" noTextEdit="1"/>
              </p:cNvSpPr>
              <p:nvPr/>
            </p:nvSpPr>
            <p:spPr>
              <a:xfrm>
                <a:off x="882318" y="4746082"/>
                <a:ext cx="3152272" cy="576930"/>
              </a:xfrm>
              <a:prstGeom prst="rect">
                <a:avLst/>
              </a:prstGeom>
              <a:blipFill>
                <a:blip r:embed="rId5"/>
                <a:stretch>
                  <a:fillRect t="-19149" b="-1276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Subtitle 2"/>
              <p:cNvSpPr txBox="1">
                <a:spLocks/>
              </p:cNvSpPr>
              <p:nvPr/>
            </p:nvSpPr>
            <p:spPr>
              <a:xfrm>
                <a:off x="882318" y="5204089"/>
                <a:ext cx="3152272" cy="57693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14:m>
                  <m:oMath xmlns:m="http://schemas.openxmlformats.org/officeDocument/2006/math">
                    <m:r>
                      <a:rPr lang="en-US" sz="2800" b="1" i="1" smtClean="0">
                        <a:solidFill>
                          <a:srgbClr val="FF0000"/>
                        </a:solidFill>
                        <a:latin typeface="Cambria Math" panose="02040503050406030204" pitchFamily="18" charset="0"/>
                        <a:cs typeface="Times New Roman" panose="02020603050405020304" pitchFamily="18" charset="0"/>
                      </a:rPr>
                      <m:t>𝒙</m:t>
                    </m:r>
                  </m:oMath>
                </a14:m>
                <a:r>
                  <a:rPr lang="en-US" sz="2800" b="1" dirty="0" smtClean="0">
                    <a:solidFill>
                      <a:srgbClr val="FF0000"/>
                    </a:solidFill>
                    <a:latin typeface="Times New Roman" panose="02020603050405020304" pitchFamily="18" charset="0"/>
                    <a:cs typeface="Times New Roman" panose="02020603050405020304" pitchFamily="18" charset="0"/>
                  </a:rPr>
                  <a:t> 	  = 56</a:t>
                </a:r>
                <a:endParaRPr lang="en-US" sz="2800" b="1" dirty="0">
                  <a:solidFill>
                    <a:srgbClr val="FF0000"/>
                  </a:solidFill>
                  <a:latin typeface="Times New Roman" panose="02020603050405020304" pitchFamily="18" charset="0"/>
                  <a:cs typeface="Times New Roman" panose="02020603050405020304" pitchFamily="18" charset="0"/>
                </a:endParaRPr>
              </a:p>
            </p:txBody>
          </p:sp>
        </mc:Choice>
        <mc:Fallback xmlns="">
          <p:sp>
            <p:nvSpPr>
              <p:cNvPr id="18" name="Subtitle 2"/>
              <p:cNvSpPr txBox="1">
                <a:spLocks noRot="1" noChangeAspect="1" noMove="1" noResize="1" noEditPoints="1" noAdjustHandles="1" noChangeArrowheads="1" noChangeShapeType="1" noTextEdit="1"/>
              </p:cNvSpPr>
              <p:nvPr/>
            </p:nvSpPr>
            <p:spPr>
              <a:xfrm>
                <a:off x="882318" y="5204089"/>
                <a:ext cx="3152272" cy="576930"/>
              </a:xfrm>
              <a:prstGeom prst="rect">
                <a:avLst/>
              </a:prstGeom>
              <a:blipFill>
                <a:blip r:embed="rId6"/>
                <a:stretch>
                  <a:fillRect t="-19149" b="-1276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Subtitle 2"/>
              <p:cNvSpPr txBox="1">
                <a:spLocks/>
              </p:cNvSpPr>
              <p:nvPr/>
            </p:nvSpPr>
            <p:spPr>
              <a:xfrm>
                <a:off x="7186865" y="4760257"/>
                <a:ext cx="3152272" cy="57693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800" b="1" dirty="0" smtClean="0">
                    <a:solidFill>
                      <a:srgbClr val="FF0000"/>
                    </a:solidFill>
                    <a:cs typeface="Times New Roman" panose="02020603050405020304" pitchFamily="18" charset="0"/>
                  </a:rPr>
                  <a:t> </a:t>
                </a:r>
                <a14:m>
                  <m:oMath xmlns:m="http://schemas.openxmlformats.org/officeDocument/2006/math">
                    <m:r>
                      <a:rPr lang="en-US" sz="2800" b="1" i="1" smtClean="0">
                        <a:solidFill>
                          <a:srgbClr val="FF0000"/>
                        </a:solidFill>
                        <a:latin typeface="Cambria Math" panose="02040503050406030204" pitchFamily="18" charset="0"/>
                        <a:cs typeface="Times New Roman" panose="02020603050405020304" pitchFamily="18" charset="0"/>
                      </a:rPr>
                      <m:t>𝒙</m:t>
                    </m:r>
                  </m:oMath>
                </a14:m>
                <a:r>
                  <a:rPr lang="en-US" sz="2800" b="1" dirty="0" smtClean="0">
                    <a:solidFill>
                      <a:srgbClr val="FF0000"/>
                    </a:solidFill>
                    <a:latin typeface="Times New Roman" panose="02020603050405020304" pitchFamily="18" charset="0"/>
                    <a:cs typeface="Times New Roman" panose="02020603050405020304" pitchFamily="18" charset="0"/>
                  </a:rPr>
                  <a:t> 	 = 57 × 28</a:t>
                </a:r>
                <a:endParaRPr lang="en-US" sz="2800" b="1" dirty="0">
                  <a:solidFill>
                    <a:srgbClr val="FF0000"/>
                  </a:solidFill>
                  <a:latin typeface="Times New Roman" panose="02020603050405020304" pitchFamily="18" charset="0"/>
                  <a:cs typeface="Times New Roman" panose="02020603050405020304" pitchFamily="18" charset="0"/>
                </a:endParaRPr>
              </a:p>
            </p:txBody>
          </p:sp>
        </mc:Choice>
        <mc:Fallback xmlns="">
          <p:sp>
            <p:nvSpPr>
              <p:cNvPr id="19" name="Subtitle 2"/>
              <p:cNvSpPr txBox="1">
                <a:spLocks noRot="1" noChangeAspect="1" noMove="1" noResize="1" noEditPoints="1" noAdjustHandles="1" noChangeArrowheads="1" noChangeShapeType="1" noTextEdit="1"/>
              </p:cNvSpPr>
              <p:nvPr/>
            </p:nvSpPr>
            <p:spPr>
              <a:xfrm>
                <a:off x="7186865" y="4760257"/>
                <a:ext cx="3152272" cy="576930"/>
              </a:xfrm>
              <a:prstGeom prst="rect">
                <a:avLst/>
              </a:prstGeom>
              <a:blipFill>
                <a:blip r:embed="rId7"/>
                <a:stretch>
                  <a:fillRect t="-20000" b="-1052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Subtitle 2"/>
              <p:cNvSpPr txBox="1">
                <a:spLocks/>
              </p:cNvSpPr>
              <p:nvPr/>
            </p:nvSpPr>
            <p:spPr>
              <a:xfrm>
                <a:off x="7275097" y="5218264"/>
                <a:ext cx="3152272" cy="57693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14:m>
                  <m:oMath xmlns:m="http://schemas.openxmlformats.org/officeDocument/2006/math">
                    <m:r>
                      <a:rPr lang="en-US" sz="2800" b="1" i="1" smtClean="0">
                        <a:solidFill>
                          <a:srgbClr val="FF0000"/>
                        </a:solidFill>
                        <a:latin typeface="Cambria Math" panose="02040503050406030204" pitchFamily="18" charset="0"/>
                        <a:cs typeface="Times New Roman" panose="02020603050405020304" pitchFamily="18" charset="0"/>
                      </a:rPr>
                      <m:t>𝒙</m:t>
                    </m:r>
                  </m:oMath>
                </a14:m>
                <a:r>
                  <a:rPr lang="en-US" sz="2800" b="1" dirty="0" smtClean="0">
                    <a:solidFill>
                      <a:srgbClr val="FF0000"/>
                    </a:solidFill>
                    <a:latin typeface="Times New Roman" panose="02020603050405020304" pitchFamily="18" charset="0"/>
                    <a:cs typeface="Times New Roman" panose="02020603050405020304" pitchFamily="18" charset="0"/>
                  </a:rPr>
                  <a:t> 	= 1596</a:t>
                </a:r>
                <a:endParaRPr lang="en-US" sz="2800" b="1" dirty="0">
                  <a:solidFill>
                    <a:srgbClr val="FF0000"/>
                  </a:solidFill>
                  <a:latin typeface="Times New Roman" panose="02020603050405020304" pitchFamily="18" charset="0"/>
                  <a:cs typeface="Times New Roman" panose="02020603050405020304" pitchFamily="18" charset="0"/>
                </a:endParaRPr>
              </a:p>
            </p:txBody>
          </p:sp>
        </mc:Choice>
        <mc:Fallback xmlns="">
          <p:sp>
            <p:nvSpPr>
              <p:cNvPr id="20" name="Subtitle 2"/>
              <p:cNvSpPr txBox="1">
                <a:spLocks noRot="1" noChangeAspect="1" noMove="1" noResize="1" noEditPoints="1" noAdjustHandles="1" noChangeArrowheads="1" noChangeShapeType="1" noTextEdit="1"/>
              </p:cNvSpPr>
              <p:nvPr/>
            </p:nvSpPr>
            <p:spPr>
              <a:xfrm>
                <a:off x="7275097" y="5218264"/>
                <a:ext cx="3152272" cy="576930"/>
              </a:xfrm>
              <a:prstGeom prst="rect">
                <a:avLst/>
              </a:prstGeom>
              <a:blipFill>
                <a:blip r:embed="rId8"/>
                <a:stretch>
                  <a:fillRect t="-17895" b="-11579"/>
                </a:stretch>
              </a:blipFill>
            </p:spPr>
            <p:txBody>
              <a:bodyPr/>
              <a:lstStyle/>
              <a:p>
                <a:r>
                  <a:rPr lang="en-US">
                    <a:noFill/>
                  </a:rPr>
                  <a:t> </a:t>
                </a:r>
              </a:p>
            </p:txBody>
          </p:sp>
        </mc:Fallback>
      </mc:AlternateContent>
    </p:spTree>
    <p:extLst>
      <p:ext uri="{BB962C8B-B14F-4D97-AF65-F5344CB8AC3E}">
        <p14:creationId xmlns:p14="http://schemas.microsoft.com/office/powerpoint/2010/main" val="3277261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randombar(horizontal)">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randombar(horizontal)">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barn(inVertical)">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barn(inVertical)">
                                      <p:cBhvr>
                                        <p:cTn id="36" dur="500"/>
                                        <p:tgtEl>
                                          <p:spTgt spid="10"/>
                                        </p:tgtEl>
                                      </p:cBhvr>
                                    </p:animEffect>
                                  </p:childTnLst>
                                </p:cTn>
                              </p:par>
                            </p:childTnLst>
                          </p:cTn>
                        </p:par>
                      </p:childTnLst>
                    </p:cTn>
                  </p:par>
                  <p:par>
                    <p:cTn id="37" fill="hold">
                      <p:stCondLst>
                        <p:cond delay="indefinite"/>
                      </p:stCondLst>
                      <p:childTnLst>
                        <p:par>
                          <p:cTn id="38" fill="hold">
                            <p:stCondLst>
                              <p:cond delay="0"/>
                            </p:stCondLst>
                            <p:childTnLst>
                              <p:par>
                                <p:cTn id="39" presetID="21" presetClass="entr" presetSubtype="1"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wheel(1)">
                                      <p:cBhvr>
                                        <p:cTn id="41" dur="1000"/>
                                        <p:tgtEl>
                                          <p:spTgt spid="14"/>
                                        </p:tgtEl>
                                      </p:cBhvr>
                                    </p:animEffect>
                                  </p:childTnLst>
                                </p:cTn>
                              </p:par>
                              <p:par>
                                <p:cTn id="42" presetID="21" presetClass="entr" presetSubtype="1" fill="hold" grpId="0" nodeType="with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wheel(1)">
                                      <p:cBhvr>
                                        <p:cTn id="44" dur="1000"/>
                                        <p:tgtEl>
                                          <p:spTgt spid="15"/>
                                        </p:tgtEl>
                                      </p:cBhvr>
                                    </p:animEffect>
                                  </p:childTnLst>
                                </p:cTn>
                              </p:par>
                              <p:par>
                                <p:cTn id="45" presetID="21" presetClass="entr" presetSubtype="1" fill="hold" grpId="0" nodeType="with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wheel(1)">
                                      <p:cBhvr>
                                        <p:cTn id="47" dur="10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circle(in)">
                                      <p:cBhvr>
                                        <p:cTn id="52" dur="1000"/>
                                        <p:tgtEl>
                                          <p:spTgt spid="17"/>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circle(in)">
                                      <p:cBhvr>
                                        <p:cTn id="57" dur="1000"/>
                                        <p:tgtEl>
                                          <p:spTgt spid="18"/>
                                        </p:tgtEl>
                                      </p:cBhvr>
                                    </p:animEffect>
                                  </p:childTnLst>
                                </p:cTn>
                              </p:par>
                            </p:childTnLst>
                          </p:cTn>
                        </p:par>
                      </p:childTnLst>
                    </p:cTn>
                  </p:par>
                  <p:par>
                    <p:cTn id="58" fill="hold">
                      <p:stCondLst>
                        <p:cond delay="indefinite"/>
                      </p:stCondLst>
                      <p:childTnLst>
                        <p:par>
                          <p:cTn id="59" fill="hold">
                            <p:stCondLst>
                              <p:cond delay="0"/>
                            </p:stCondLst>
                            <p:childTnLst>
                              <p:par>
                                <p:cTn id="60" presetID="6" presetClass="entr" presetSubtype="16" fill="hold" grpId="0" nodeType="click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circle(in)">
                                      <p:cBhvr>
                                        <p:cTn id="62" dur="1000"/>
                                        <p:tgtEl>
                                          <p:spTgt spid="19"/>
                                        </p:tgtEl>
                                      </p:cBhvr>
                                    </p:animEffect>
                                  </p:childTnLst>
                                </p:cTn>
                              </p:par>
                            </p:childTnLst>
                          </p:cTn>
                        </p:par>
                      </p:childTnLst>
                    </p:cTn>
                  </p:par>
                  <p:par>
                    <p:cTn id="63" fill="hold">
                      <p:stCondLst>
                        <p:cond delay="indefinite"/>
                      </p:stCondLst>
                      <p:childTnLst>
                        <p:par>
                          <p:cTn id="64" fill="hold">
                            <p:stCondLst>
                              <p:cond delay="0"/>
                            </p:stCondLst>
                            <p:childTnLst>
                              <p:par>
                                <p:cTn id="65" presetID="6" presetClass="entr" presetSubtype="16"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circle(in)">
                                      <p:cBhvr>
                                        <p:cTn id="67"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P spid="7" grpId="0"/>
      <p:bldP spid="8" grpId="0"/>
      <p:bldP spid="9" grpId="0"/>
      <p:bldP spid="10" grpId="0"/>
      <p:bldP spid="14" grpId="0"/>
      <p:bldP spid="15" grpId="0"/>
      <p:bldP spid="16" grpId="0"/>
      <p:bldP spid="17" grpId="0"/>
      <p:bldP spid="18" grpId="0"/>
      <p:bldP spid="19" grpId="0"/>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847473" y="2622884"/>
            <a:ext cx="6148137" cy="3762626"/>
          </a:xfrm>
        </p:spPr>
        <p:txBody>
          <a:bodyPr>
            <a:normAutofit fontScale="92500" lnSpcReduction="10000"/>
          </a:bodyPr>
          <a:lstStyle/>
          <a:p>
            <a:pPr marL="0" indent="0" algn="ctr">
              <a:buNone/>
            </a:pPr>
            <a:r>
              <a:rPr lang="vi-VN" b="1" dirty="0" smtClean="0">
                <a:solidFill>
                  <a:srgbClr val="FF0000"/>
                </a:solidFill>
                <a:latin typeface="Times New Roman" panose="02020603050405020304" pitchFamily="18" charset="0"/>
                <a:cs typeface="Times New Roman" panose="02020603050405020304" pitchFamily="18" charset="0"/>
              </a:rPr>
              <a:t>3m 45cm = 345cm</a:t>
            </a:r>
          </a:p>
          <a:p>
            <a:pPr marL="0" indent="0" algn="ctr">
              <a:buNone/>
            </a:pPr>
            <a:r>
              <a:rPr lang="vi-VN" b="1" dirty="0" smtClean="0">
                <a:solidFill>
                  <a:srgbClr val="FF0000"/>
                </a:solidFill>
                <a:latin typeface="Times New Roman" panose="02020603050405020304" pitchFamily="18" charset="0"/>
                <a:cs typeface="Times New Roman" panose="02020603050405020304" pitchFamily="18" charset="0"/>
              </a:rPr>
              <a:t>Diện tích bức tường hình chữ nhật là:</a:t>
            </a:r>
          </a:p>
          <a:p>
            <a:pPr marL="0" indent="0" algn="ctr">
              <a:buNone/>
            </a:pPr>
            <a:r>
              <a:rPr lang="vi-VN" b="1" dirty="0" smtClean="0">
                <a:solidFill>
                  <a:srgbClr val="FF0000"/>
                </a:solidFill>
                <a:latin typeface="Times New Roman" panose="02020603050405020304" pitchFamily="18" charset="0"/>
                <a:cs typeface="Times New Roman" panose="02020603050405020304" pitchFamily="18" charset="0"/>
              </a:rPr>
              <a:t>345 × 240 = 82800 (cm</a:t>
            </a:r>
            <a:r>
              <a:rPr lang="vi-VN" b="1" baseline="30000" dirty="0" smtClean="0">
                <a:solidFill>
                  <a:srgbClr val="FF0000"/>
                </a:solidFill>
                <a:latin typeface="Times New Roman" panose="02020603050405020304" pitchFamily="18" charset="0"/>
                <a:cs typeface="Times New Roman" panose="02020603050405020304" pitchFamily="18" charset="0"/>
              </a:rPr>
              <a:t>2</a:t>
            </a:r>
            <a:r>
              <a:rPr lang="vi-VN" b="1" dirty="0" smtClean="0">
                <a:solidFill>
                  <a:srgbClr val="FF0000"/>
                </a:solidFill>
                <a:latin typeface="Times New Roman" panose="02020603050405020304" pitchFamily="18" charset="0"/>
                <a:cs typeface="Times New Roman" panose="02020603050405020304" pitchFamily="18" charset="0"/>
              </a:rPr>
              <a:t>)</a:t>
            </a:r>
          </a:p>
          <a:p>
            <a:pPr marL="0" indent="0" algn="ctr">
              <a:buNone/>
            </a:pPr>
            <a:r>
              <a:rPr lang="vi-VN" b="1" dirty="0" smtClean="0">
                <a:solidFill>
                  <a:srgbClr val="FF0000"/>
                </a:solidFill>
                <a:latin typeface="Times New Roman" panose="02020603050405020304" pitchFamily="18" charset="0"/>
                <a:cs typeface="Times New Roman" panose="02020603050405020304" pitchFamily="18" charset="0"/>
              </a:rPr>
              <a:t>Diện tích một viên gạch hình vuông là:</a:t>
            </a:r>
          </a:p>
          <a:p>
            <a:pPr marL="0" indent="0" algn="ctr">
              <a:buNone/>
            </a:pPr>
            <a:r>
              <a:rPr lang="vi-VN" b="1" dirty="0" smtClean="0">
                <a:solidFill>
                  <a:srgbClr val="FF0000"/>
                </a:solidFill>
                <a:latin typeface="Times New Roman" panose="02020603050405020304" pitchFamily="18" charset="0"/>
                <a:cs typeface="Times New Roman" panose="02020603050405020304" pitchFamily="18" charset="0"/>
              </a:rPr>
              <a:t>20 × 20 = 400 (cm</a:t>
            </a:r>
            <a:r>
              <a:rPr lang="vi-VN" b="1" baseline="30000" dirty="0" smtClean="0">
                <a:solidFill>
                  <a:srgbClr val="FF0000"/>
                </a:solidFill>
                <a:latin typeface="Times New Roman" panose="02020603050405020304" pitchFamily="18" charset="0"/>
                <a:cs typeface="Times New Roman" panose="02020603050405020304" pitchFamily="18" charset="0"/>
              </a:rPr>
              <a:t>2</a:t>
            </a:r>
            <a:r>
              <a:rPr lang="vi-VN" b="1" dirty="0" smtClean="0">
                <a:solidFill>
                  <a:srgbClr val="FF0000"/>
                </a:solidFill>
                <a:latin typeface="Times New Roman" panose="02020603050405020304" pitchFamily="18" charset="0"/>
                <a:cs typeface="Times New Roman" panose="02020603050405020304" pitchFamily="18" charset="0"/>
              </a:rPr>
              <a:t>)</a:t>
            </a:r>
          </a:p>
          <a:p>
            <a:pPr marL="0" indent="0" algn="ctr">
              <a:buNone/>
            </a:pPr>
            <a:r>
              <a:rPr lang="vi-VN" b="1" dirty="0" smtClean="0">
                <a:solidFill>
                  <a:srgbClr val="FF0000"/>
                </a:solidFill>
                <a:latin typeface="Times New Roman" panose="02020603050405020304" pitchFamily="18" charset="0"/>
                <a:cs typeface="Times New Roman" panose="02020603050405020304" pitchFamily="18" charset="0"/>
              </a:rPr>
              <a:t>Số viên gạch cần mua là: </a:t>
            </a:r>
          </a:p>
          <a:p>
            <a:pPr marL="0" indent="0" algn="ctr">
              <a:buNone/>
            </a:pPr>
            <a:r>
              <a:rPr lang="vi-VN" b="1" dirty="0" smtClean="0">
                <a:solidFill>
                  <a:srgbClr val="FF0000"/>
                </a:solidFill>
                <a:latin typeface="Times New Roman" panose="02020603050405020304" pitchFamily="18" charset="0"/>
                <a:cs typeface="Times New Roman" panose="02020603050405020304" pitchFamily="18" charset="0"/>
              </a:rPr>
              <a:t>82800 : 400 = 207 (viên gạch)</a:t>
            </a:r>
          </a:p>
          <a:p>
            <a:pPr marL="0" indent="0" algn="ctr">
              <a:buNone/>
            </a:pPr>
            <a:r>
              <a:rPr lang="vi-VN" b="1" dirty="0" smtClean="0">
                <a:solidFill>
                  <a:srgbClr val="FF0000"/>
                </a:solidFill>
                <a:latin typeface="Times New Roman" panose="02020603050405020304" pitchFamily="18" charset="0"/>
                <a:cs typeface="Times New Roman" panose="02020603050405020304" pitchFamily="18" charset="0"/>
              </a:rPr>
              <a:t>Đáp số: 207 viên gạch</a:t>
            </a:r>
          </a:p>
        </p:txBody>
      </p:sp>
      <p:sp>
        <p:nvSpPr>
          <p:cNvPr id="4" name="Subtitle 2"/>
          <p:cNvSpPr>
            <a:spLocks noGrp="1"/>
          </p:cNvSpPr>
          <p:nvPr>
            <p:ph type="title"/>
          </p:nvPr>
        </p:nvSpPr>
        <p:spPr>
          <a:xfrm>
            <a:off x="216568" y="300957"/>
            <a:ext cx="11758863" cy="1325563"/>
          </a:xfrm>
        </p:spPr>
        <p:txBody>
          <a:bodyPr>
            <a:normAutofit fontScale="90000"/>
          </a:bodyPr>
          <a:lstStyle/>
          <a:p>
            <a:pPr algn="just"/>
            <a:r>
              <a:rPr lang="en-US" sz="3200" b="1" dirty="0" smtClean="0">
                <a:solidFill>
                  <a:srgbClr val="0070C0"/>
                </a:solidFill>
                <a:latin typeface="Times New Roman" panose="02020603050405020304" pitchFamily="18" charset="0"/>
                <a:cs typeface="Times New Roman" panose="02020603050405020304" pitchFamily="18" charset="0"/>
              </a:rPr>
              <a:t> </a:t>
            </a:r>
            <a:r>
              <a:rPr lang="en-US" sz="3200" b="1" dirty="0" err="1" smtClean="0">
                <a:solidFill>
                  <a:srgbClr val="0070C0"/>
                </a:solidFill>
                <a:latin typeface="Times New Roman" panose="02020603050405020304" pitchFamily="18" charset="0"/>
                <a:cs typeface="Times New Roman" panose="02020603050405020304" pitchFamily="18" charset="0"/>
              </a:rPr>
              <a:t>Bài</a:t>
            </a:r>
            <a:r>
              <a:rPr lang="en-US" sz="3200" b="1" dirty="0" smtClean="0">
                <a:solidFill>
                  <a:srgbClr val="0070C0"/>
                </a:solidFill>
                <a:latin typeface="Times New Roman" panose="02020603050405020304" pitchFamily="18" charset="0"/>
                <a:cs typeface="Times New Roman" panose="02020603050405020304" pitchFamily="18" charset="0"/>
              </a:rPr>
              <a:t> 3:</a:t>
            </a:r>
            <a:r>
              <a:rPr lang="vi-VN" sz="3200" b="1" dirty="0" smtClean="0">
                <a:solidFill>
                  <a:srgbClr val="0070C0"/>
                </a:solidFill>
                <a:latin typeface="Times New Roman" panose="02020603050405020304" pitchFamily="18" charset="0"/>
                <a:cs typeface="Times New Roman" panose="02020603050405020304" pitchFamily="18" charset="0"/>
              </a:rPr>
              <a:t> Người ta định ốp một bức tường hình chữ nhật có chiều dài 3m 45cm, chiều rộng 240 cm bằng gạch hình vuông cạnh 20cm. Hỏi cần mua bao nhiêu viên gạch, biết rằng diện tích phẩn mạch vữa không đáng kể ?</a:t>
            </a:r>
            <a:endParaRPr lang="en-US" sz="3200" b="1" dirty="0" smtClean="0">
              <a:solidFill>
                <a:srgbClr val="0070C0"/>
              </a:solidFill>
              <a:latin typeface="Times New Roman" panose="02020603050405020304" pitchFamily="18" charset="0"/>
              <a:cs typeface="Times New Roman" panose="02020603050405020304" pitchFamily="18" charset="0"/>
            </a:endParaRPr>
          </a:p>
        </p:txBody>
      </p:sp>
      <p:sp>
        <p:nvSpPr>
          <p:cNvPr id="6" name="Rectangle 5"/>
          <p:cNvSpPr/>
          <p:nvPr/>
        </p:nvSpPr>
        <p:spPr>
          <a:xfrm>
            <a:off x="5439204" y="1840650"/>
            <a:ext cx="747320" cy="461665"/>
          </a:xfrm>
          <a:prstGeom prst="rect">
            <a:avLst/>
          </a:prstGeom>
        </p:spPr>
        <p:txBody>
          <a:bodyPr wrap="none">
            <a:spAutoFit/>
          </a:bodyPr>
          <a:lstStyle/>
          <a:p>
            <a:r>
              <a:rPr lang="vi-VN" sz="2400" b="1" dirty="0" smtClean="0">
                <a:solidFill>
                  <a:srgbClr val="0070C0"/>
                </a:solidFill>
                <a:latin typeface="Times New Roman" panose="02020603050405020304" pitchFamily="18" charset="0"/>
                <a:cs typeface="Times New Roman" panose="02020603050405020304" pitchFamily="18" charset="0"/>
              </a:rPr>
              <a:t>Giải</a:t>
            </a:r>
            <a:endParaRPr lang="en-US" sz="2400" dirty="0">
              <a:solidFill>
                <a:srgbClr val="0070C0"/>
              </a:solidFill>
            </a:endParaRPr>
          </a:p>
        </p:txBody>
      </p:sp>
      <p:cxnSp>
        <p:nvCxnSpPr>
          <p:cNvPr id="8" name="Straight Connector 7"/>
          <p:cNvCxnSpPr/>
          <p:nvPr/>
        </p:nvCxnSpPr>
        <p:spPr>
          <a:xfrm flipV="1">
            <a:off x="5166360" y="749808"/>
            <a:ext cx="3995928" cy="9144"/>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V="1">
            <a:off x="10765375" y="758952"/>
            <a:ext cx="1210056" cy="16764"/>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a:off x="344424" y="1176528"/>
            <a:ext cx="844296" cy="12192"/>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16" name="Straight Connector 15"/>
          <p:cNvCxnSpPr/>
          <p:nvPr/>
        </p:nvCxnSpPr>
        <p:spPr>
          <a:xfrm>
            <a:off x="1350264" y="1167648"/>
            <a:ext cx="2837688" cy="888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5321648" y="1167648"/>
            <a:ext cx="434356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11" name="Straight Connector 10"/>
          <p:cNvCxnSpPr/>
          <p:nvPr/>
        </p:nvCxnSpPr>
        <p:spPr>
          <a:xfrm>
            <a:off x="344424" y="1554331"/>
            <a:ext cx="1596671"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908149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arn(inVertical)">
                                      <p:cBhvr>
                                        <p:cTn id="13" dur="500"/>
                                        <p:tgtEl>
                                          <p:spTgt spid="8"/>
                                        </p:tgtEl>
                                      </p:cBhvr>
                                    </p:animEffect>
                                  </p:childTnLst>
                                </p:cTn>
                              </p:par>
                              <p:par>
                                <p:cTn id="14" presetID="16" presetClass="entr" presetSubtype="21"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arn(inVertical)">
                                      <p:cBhvr>
                                        <p:cTn id="16" dur="500"/>
                                        <p:tgtEl>
                                          <p:spTgt spid="10"/>
                                        </p:tgtEl>
                                      </p:cBhvr>
                                    </p:animEffect>
                                  </p:childTnLst>
                                </p:cTn>
                              </p:par>
                              <p:par>
                                <p:cTn id="17" presetID="16" presetClass="entr" presetSubtype="21"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barn(inVertical)">
                                      <p:cBhvr>
                                        <p:cTn id="19" dur="500"/>
                                        <p:tgtEl>
                                          <p:spTgt spid="13"/>
                                        </p:tgtEl>
                                      </p:cBhvr>
                                    </p:animEffect>
                                  </p:childTnLst>
                                </p:cTn>
                              </p:par>
                              <p:par>
                                <p:cTn id="20" presetID="16" presetClass="entr" presetSubtype="21"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arn(inVertical)">
                                      <p:cBhvr>
                                        <p:cTn id="22" dur="500"/>
                                        <p:tgtEl>
                                          <p:spTgt spid="16"/>
                                        </p:tgtEl>
                                      </p:cBhvr>
                                    </p:animEffect>
                                  </p:childTnLst>
                                </p:cTn>
                              </p:par>
                              <p:par>
                                <p:cTn id="23" presetID="16" presetClass="entr" presetSubtype="21" fill="hold" nodeType="with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barn(inVertical)">
                                      <p:cBhvr>
                                        <p:cTn id="25" dur="500"/>
                                        <p:tgtEl>
                                          <p:spTgt spid="18"/>
                                        </p:tgtEl>
                                      </p:cBhvr>
                                    </p:animEffect>
                                  </p:childTnLst>
                                </p:cTn>
                              </p:par>
                              <p:par>
                                <p:cTn id="26" presetID="16" presetClass="entr" presetSubtype="21" fill="hold"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barn(inVertical)">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circle(in)">
                                      <p:cBhvr>
                                        <p:cTn id="33" dur="1000"/>
                                        <p:tgtEl>
                                          <p:spTgt spid="6"/>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Subtitle 2"/>
          <p:cNvSpPr>
            <a:spLocks noGrp="1"/>
          </p:cNvSpPr>
          <p:nvPr>
            <p:ph type="title"/>
          </p:nvPr>
        </p:nvSpPr>
        <p:spPr>
          <a:xfrm>
            <a:off x="300789" y="405231"/>
            <a:ext cx="10515600" cy="990432"/>
          </a:xfrm>
        </p:spPr>
        <p:txBody>
          <a:bodyPr>
            <a:normAutofit/>
          </a:bodyPr>
          <a:lstStyle/>
          <a:p>
            <a:r>
              <a:rPr lang="en-US" sz="3200" b="1" dirty="0" smtClean="0">
                <a:solidFill>
                  <a:srgbClr val="0070C0"/>
                </a:solidFill>
                <a:latin typeface="Times New Roman" panose="02020603050405020304" pitchFamily="18" charset="0"/>
                <a:cs typeface="Times New Roman" panose="02020603050405020304" pitchFamily="18" charset="0"/>
              </a:rPr>
              <a:t> </a:t>
            </a:r>
            <a:r>
              <a:rPr lang="en-US" sz="3200" b="1" dirty="0" err="1" smtClean="0">
                <a:solidFill>
                  <a:srgbClr val="0070C0"/>
                </a:solidFill>
                <a:latin typeface="Times New Roman" panose="02020603050405020304" pitchFamily="18" charset="0"/>
                <a:cs typeface="Times New Roman" panose="02020603050405020304" pitchFamily="18" charset="0"/>
              </a:rPr>
              <a:t>Bài</a:t>
            </a:r>
            <a:r>
              <a:rPr lang="en-US" sz="3200" b="1" dirty="0" smtClean="0">
                <a:solidFill>
                  <a:srgbClr val="0070C0"/>
                </a:solidFill>
                <a:latin typeface="Times New Roman" panose="02020603050405020304" pitchFamily="18" charset="0"/>
                <a:cs typeface="Times New Roman" panose="02020603050405020304" pitchFamily="18" charset="0"/>
              </a:rPr>
              <a:t> </a:t>
            </a:r>
            <a:r>
              <a:rPr lang="vi-VN" sz="3200" b="1" dirty="0" smtClean="0">
                <a:solidFill>
                  <a:srgbClr val="0070C0"/>
                </a:solidFill>
                <a:latin typeface="Times New Roman" panose="02020603050405020304" pitchFamily="18" charset="0"/>
                <a:cs typeface="Times New Roman" panose="02020603050405020304" pitchFamily="18" charset="0"/>
              </a:rPr>
              <a:t>4: Trong các số 27; 94; 786; 5873; 96234; 6972</a:t>
            </a:r>
            <a:r>
              <a:rPr lang="en-US" sz="3200" b="1" dirty="0" smtClean="0">
                <a:solidFill>
                  <a:srgbClr val="0070C0"/>
                </a:solidFill>
                <a:latin typeface="Times New Roman" panose="02020603050405020304" pitchFamily="18" charset="0"/>
                <a:cs typeface="Times New Roman" panose="02020603050405020304" pitchFamily="18" charset="0"/>
              </a:rPr>
              <a:t>:</a:t>
            </a:r>
          </a:p>
          <a:p>
            <a:endParaRPr lang="en-US" sz="3200" b="1" dirty="0">
              <a:solidFill>
                <a:srgbClr val="0070C0"/>
              </a:solidFill>
              <a:latin typeface="Times New Roman" panose="02020603050405020304" pitchFamily="18" charset="0"/>
              <a:cs typeface="Times New Roman" panose="02020603050405020304" pitchFamily="18" charset="0"/>
            </a:endParaRPr>
          </a:p>
        </p:txBody>
      </p:sp>
      <p:sp>
        <p:nvSpPr>
          <p:cNvPr id="5" name="Subtitle 2"/>
          <p:cNvSpPr txBox="1">
            <a:spLocks/>
          </p:cNvSpPr>
          <p:nvPr/>
        </p:nvSpPr>
        <p:spPr>
          <a:xfrm>
            <a:off x="401052" y="1203743"/>
            <a:ext cx="5462337" cy="5769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vi-VN" b="1" dirty="0" smtClean="0">
                <a:solidFill>
                  <a:srgbClr val="0070C0"/>
                </a:solidFill>
                <a:latin typeface="Times New Roman" panose="02020603050405020304" pitchFamily="18" charset="0"/>
                <a:cs typeface="Times New Roman" panose="02020603050405020304" pitchFamily="18" charset="0"/>
              </a:rPr>
              <a:t>a) Các số chia hết cho 2 là: </a:t>
            </a:r>
            <a:endParaRPr lang="en-US" b="1" dirty="0">
              <a:solidFill>
                <a:srgbClr val="0070C0"/>
              </a:solidFill>
              <a:latin typeface="Times New Roman" panose="02020603050405020304" pitchFamily="18" charset="0"/>
              <a:cs typeface="Times New Roman" panose="02020603050405020304" pitchFamily="18" charset="0"/>
            </a:endParaRPr>
          </a:p>
        </p:txBody>
      </p:sp>
      <p:sp>
        <p:nvSpPr>
          <p:cNvPr id="6" name="Subtitle 2"/>
          <p:cNvSpPr txBox="1">
            <a:spLocks/>
          </p:cNvSpPr>
          <p:nvPr/>
        </p:nvSpPr>
        <p:spPr>
          <a:xfrm>
            <a:off x="401051" y="2086059"/>
            <a:ext cx="6497054" cy="5769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vi-VN" b="1" dirty="0">
                <a:solidFill>
                  <a:srgbClr val="0070C0"/>
                </a:solidFill>
                <a:latin typeface="Times New Roman" panose="02020603050405020304" pitchFamily="18" charset="0"/>
                <a:cs typeface="Times New Roman" panose="02020603050405020304" pitchFamily="18" charset="0"/>
              </a:rPr>
              <a:t>b</a:t>
            </a:r>
            <a:r>
              <a:rPr lang="vi-VN" b="1" dirty="0" smtClean="0">
                <a:solidFill>
                  <a:srgbClr val="0070C0"/>
                </a:solidFill>
                <a:latin typeface="Times New Roman" panose="02020603050405020304" pitchFamily="18" charset="0"/>
                <a:cs typeface="Times New Roman" panose="02020603050405020304" pitchFamily="18" charset="0"/>
              </a:rPr>
              <a:t>) Các số không chia hết cho 2 là: </a:t>
            </a:r>
            <a:endParaRPr lang="en-US" b="1" dirty="0">
              <a:solidFill>
                <a:srgbClr val="0070C0"/>
              </a:solidFill>
              <a:latin typeface="Times New Roman" panose="02020603050405020304" pitchFamily="18" charset="0"/>
              <a:cs typeface="Times New Roman" panose="02020603050405020304" pitchFamily="18" charset="0"/>
            </a:endParaRPr>
          </a:p>
        </p:txBody>
      </p:sp>
      <p:sp>
        <p:nvSpPr>
          <p:cNvPr id="7" name="Subtitle 2"/>
          <p:cNvSpPr txBox="1">
            <a:spLocks/>
          </p:cNvSpPr>
          <p:nvPr/>
        </p:nvSpPr>
        <p:spPr>
          <a:xfrm>
            <a:off x="4660231" y="1203743"/>
            <a:ext cx="3328737" cy="5769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vi-VN" b="1" dirty="0" smtClean="0">
                <a:solidFill>
                  <a:srgbClr val="FF0000"/>
                </a:solidFill>
                <a:latin typeface="Times New Roman" panose="02020603050405020304" pitchFamily="18" charset="0"/>
                <a:cs typeface="Times New Roman" panose="02020603050405020304" pitchFamily="18" charset="0"/>
              </a:rPr>
              <a:t>94; 786; 96234; 6872</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8" name="Subtitle 2"/>
          <p:cNvSpPr txBox="1">
            <a:spLocks/>
          </p:cNvSpPr>
          <p:nvPr/>
        </p:nvSpPr>
        <p:spPr>
          <a:xfrm>
            <a:off x="5654842" y="2086059"/>
            <a:ext cx="3328737" cy="5769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smtClean="0">
                <a:solidFill>
                  <a:srgbClr val="FF0000"/>
                </a:solidFill>
                <a:latin typeface="Times New Roman" panose="02020603050405020304" pitchFamily="18" charset="0"/>
                <a:cs typeface="Times New Roman" panose="02020603050405020304" pitchFamily="18" charset="0"/>
              </a:rPr>
              <a:t>27; 5873</a:t>
            </a:r>
            <a:endParaRPr lang="en-US"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8522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randombar(horizontal)">
                                      <p:cBhvr>
                                        <p:cTn id="10" dur="500"/>
                                        <p:tgtEl>
                                          <p:spTgt spid="5"/>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randombar(horizontal)">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arn(inVertical)">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243</Words>
  <Application>Microsoft Office PowerPoint</Application>
  <PresentationFormat>Widescreen</PresentationFormat>
  <Paragraphs>33</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Cambria Math</vt:lpstr>
      <vt:lpstr>Times New Roman</vt:lpstr>
      <vt:lpstr>Office Theme</vt:lpstr>
      <vt:lpstr>PowerPoint Presentation</vt:lpstr>
      <vt:lpstr>PowerPoint Presentation</vt:lpstr>
      <vt:lpstr> Bài 3: Người ta định ốp một bức tường hình chữ nhật có chiều dài 3m 45cm, chiều rộng 240 cm bằng gạch hình vuông cạnh 20cm. Hỏi cần mua bao nhiêu viên gạch, biết rằng diện tích phẩn mạch vữa không đáng kể ?</vt:lpstr>
      <vt:lpstr> Bài 4: Trong các số 27; 94; 786; 5873; 96234; 6972: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25</cp:revision>
  <dcterms:created xsi:type="dcterms:W3CDTF">2021-12-19T05:56:27Z</dcterms:created>
  <dcterms:modified xsi:type="dcterms:W3CDTF">2021-12-19T10:52:53Z</dcterms:modified>
</cp:coreProperties>
</file>