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1" r:id="rId2"/>
    <p:sldId id="256" r:id="rId3"/>
    <p:sldId id="257" r:id="rId4"/>
    <p:sldId id="258"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25" autoAdjust="0"/>
    <p:restoredTop sz="94660"/>
  </p:normalViewPr>
  <p:slideViewPr>
    <p:cSldViewPr snapToGrid="0">
      <p:cViewPr varScale="1">
        <p:scale>
          <a:sx n="88" d="100"/>
          <a:sy n="88" d="100"/>
        </p:scale>
        <p:origin x="102" y="105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1B9C49F-6380-467F-B5E3-CB638D02114E}" type="datetimeFigureOut">
              <a:rPr lang="en-US" smtClean="0"/>
              <a:t>19/12/2021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013AA29-2F19-49FC-B110-A80707F9B201}" type="slidenum">
              <a:rPr lang="en-US" smtClean="0"/>
              <a:t>‹#›</a:t>
            </a:fld>
            <a:endParaRPr lang="en-US"/>
          </a:p>
        </p:txBody>
      </p:sp>
    </p:spTree>
    <p:extLst>
      <p:ext uri="{BB962C8B-B14F-4D97-AF65-F5344CB8AC3E}">
        <p14:creationId xmlns:p14="http://schemas.microsoft.com/office/powerpoint/2010/main" val="21545674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1B9C49F-6380-467F-B5E3-CB638D02114E}" type="datetimeFigureOut">
              <a:rPr lang="en-US" smtClean="0"/>
              <a:t>19/12/2021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013AA29-2F19-49FC-B110-A80707F9B201}" type="slidenum">
              <a:rPr lang="en-US" smtClean="0"/>
              <a:t>‹#›</a:t>
            </a:fld>
            <a:endParaRPr lang="en-US"/>
          </a:p>
        </p:txBody>
      </p:sp>
    </p:spTree>
    <p:extLst>
      <p:ext uri="{BB962C8B-B14F-4D97-AF65-F5344CB8AC3E}">
        <p14:creationId xmlns:p14="http://schemas.microsoft.com/office/powerpoint/2010/main" val="30308396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1B9C49F-6380-467F-B5E3-CB638D02114E}" type="datetimeFigureOut">
              <a:rPr lang="en-US" smtClean="0"/>
              <a:t>19/12/2021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013AA29-2F19-49FC-B110-A80707F9B201}" type="slidenum">
              <a:rPr lang="en-US" smtClean="0"/>
              <a:t>‹#›</a:t>
            </a:fld>
            <a:endParaRPr lang="en-US"/>
          </a:p>
        </p:txBody>
      </p:sp>
    </p:spTree>
    <p:extLst>
      <p:ext uri="{BB962C8B-B14F-4D97-AF65-F5344CB8AC3E}">
        <p14:creationId xmlns:p14="http://schemas.microsoft.com/office/powerpoint/2010/main" val="15493905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1B9C49F-6380-467F-B5E3-CB638D02114E}" type="datetimeFigureOut">
              <a:rPr lang="en-US" smtClean="0"/>
              <a:t>19/12/2021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013AA29-2F19-49FC-B110-A80707F9B201}" type="slidenum">
              <a:rPr lang="en-US" smtClean="0"/>
              <a:t>‹#›</a:t>
            </a:fld>
            <a:endParaRPr lang="en-US"/>
          </a:p>
        </p:txBody>
      </p:sp>
    </p:spTree>
    <p:extLst>
      <p:ext uri="{BB962C8B-B14F-4D97-AF65-F5344CB8AC3E}">
        <p14:creationId xmlns:p14="http://schemas.microsoft.com/office/powerpoint/2010/main" val="21607477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D1B9C49F-6380-467F-B5E3-CB638D02114E}" type="datetimeFigureOut">
              <a:rPr lang="en-US" smtClean="0"/>
              <a:t>19/12/2021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013AA29-2F19-49FC-B110-A80707F9B201}" type="slidenum">
              <a:rPr lang="en-US" smtClean="0"/>
              <a:t>‹#›</a:t>
            </a:fld>
            <a:endParaRPr lang="en-US"/>
          </a:p>
        </p:txBody>
      </p:sp>
    </p:spTree>
    <p:extLst>
      <p:ext uri="{BB962C8B-B14F-4D97-AF65-F5344CB8AC3E}">
        <p14:creationId xmlns:p14="http://schemas.microsoft.com/office/powerpoint/2010/main" val="33470754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1B9C49F-6380-467F-B5E3-CB638D02114E}" type="datetimeFigureOut">
              <a:rPr lang="en-US" smtClean="0"/>
              <a:t>19/12/2021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013AA29-2F19-49FC-B110-A80707F9B201}" type="slidenum">
              <a:rPr lang="en-US" smtClean="0"/>
              <a:t>‹#›</a:t>
            </a:fld>
            <a:endParaRPr lang="en-US"/>
          </a:p>
        </p:txBody>
      </p:sp>
    </p:spTree>
    <p:extLst>
      <p:ext uri="{BB962C8B-B14F-4D97-AF65-F5344CB8AC3E}">
        <p14:creationId xmlns:p14="http://schemas.microsoft.com/office/powerpoint/2010/main" val="29286023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1B9C49F-6380-467F-B5E3-CB638D02114E}" type="datetimeFigureOut">
              <a:rPr lang="en-US" smtClean="0"/>
              <a:t>19/12/2021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013AA29-2F19-49FC-B110-A80707F9B201}" type="slidenum">
              <a:rPr lang="en-US" smtClean="0"/>
              <a:t>‹#›</a:t>
            </a:fld>
            <a:endParaRPr lang="en-US"/>
          </a:p>
        </p:txBody>
      </p:sp>
    </p:spTree>
    <p:extLst>
      <p:ext uri="{BB962C8B-B14F-4D97-AF65-F5344CB8AC3E}">
        <p14:creationId xmlns:p14="http://schemas.microsoft.com/office/powerpoint/2010/main" val="5036187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1B9C49F-6380-467F-B5E3-CB638D02114E}" type="datetimeFigureOut">
              <a:rPr lang="en-US" smtClean="0"/>
              <a:t>19/12/2021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013AA29-2F19-49FC-B110-A80707F9B201}" type="slidenum">
              <a:rPr lang="en-US" smtClean="0"/>
              <a:t>‹#›</a:t>
            </a:fld>
            <a:endParaRPr lang="en-US"/>
          </a:p>
        </p:txBody>
      </p:sp>
    </p:spTree>
    <p:extLst>
      <p:ext uri="{BB962C8B-B14F-4D97-AF65-F5344CB8AC3E}">
        <p14:creationId xmlns:p14="http://schemas.microsoft.com/office/powerpoint/2010/main" val="23990598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1B9C49F-6380-467F-B5E3-CB638D02114E}" type="datetimeFigureOut">
              <a:rPr lang="en-US" smtClean="0"/>
              <a:t>19/12/2021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013AA29-2F19-49FC-B110-A80707F9B201}" type="slidenum">
              <a:rPr lang="en-US" smtClean="0"/>
              <a:t>‹#›</a:t>
            </a:fld>
            <a:endParaRPr lang="en-US"/>
          </a:p>
        </p:txBody>
      </p:sp>
    </p:spTree>
    <p:extLst>
      <p:ext uri="{BB962C8B-B14F-4D97-AF65-F5344CB8AC3E}">
        <p14:creationId xmlns:p14="http://schemas.microsoft.com/office/powerpoint/2010/main" val="15672930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D1B9C49F-6380-467F-B5E3-CB638D02114E}" type="datetimeFigureOut">
              <a:rPr lang="en-US" smtClean="0"/>
              <a:t>19/12/2021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013AA29-2F19-49FC-B110-A80707F9B201}" type="slidenum">
              <a:rPr lang="en-US" smtClean="0"/>
              <a:t>‹#›</a:t>
            </a:fld>
            <a:endParaRPr lang="en-US"/>
          </a:p>
        </p:txBody>
      </p:sp>
    </p:spTree>
    <p:extLst>
      <p:ext uri="{BB962C8B-B14F-4D97-AF65-F5344CB8AC3E}">
        <p14:creationId xmlns:p14="http://schemas.microsoft.com/office/powerpoint/2010/main" val="36362766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D1B9C49F-6380-467F-B5E3-CB638D02114E}" type="datetimeFigureOut">
              <a:rPr lang="en-US" smtClean="0"/>
              <a:t>19/12/2021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013AA29-2F19-49FC-B110-A80707F9B201}" type="slidenum">
              <a:rPr lang="en-US" smtClean="0"/>
              <a:t>‹#›</a:t>
            </a:fld>
            <a:endParaRPr lang="en-US"/>
          </a:p>
        </p:txBody>
      </p:sp>
    </p:spTree>
    <p:extLst>
      <p:ext uri="{BB962C8B-B14F-4D97-AF65-F5344CB8AC3E}">
        <p14:creationId xmlns:p14="http://schemas.microsoft.com/office/powerpoint/2010/main" val="40283861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1B9C49F-6380-467F-B5E3-CB638D02114E}" type="datetimeFigureOut">
              <a:rPr lang="en-US" smtClean="0"/>
              <a:t>19/12/2021</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013AA29-2F19-49FC-B110-A80707F9B201}" type="slidenum">
              <a:rPr lang="en-US" smtClean="0"/>
              <a:t>‹#›</a:t>
            </a:fld>
            <a:endParaRPr lang="en-US"/>
          </a:p>
        </p:txBody>
      </p:sp>
    </p:spTree>
    <p:extLst>
      <p:ext uri="{BB962C8B-B14F-4D97-AF65-F5344CB8AC3E}">
        <p14:creationId xmlns:p14="http://schemas.microsoft.com/office/powerpoint/2010/main" val="34341558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6146" name="TextBox 20"/>
          <p:cNvSpPr txBox="1">
            <a:spLocks noChangeArrowheads="1"/>
          </p:cNvSpPr>
          <p:nvPr/>
        </p:nvSpPr>
        <p:spPr bwMode="auto">
          <a:xfrm>
            <a:off x="1524000" y="533400"/>
            <a:ext cx="91440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0"/>
              </a:spcBef>
              <a:buFontTx/>
              <a:buNone/>
            </a:pPr>
            <a:r>
              <a:rPr lang="en-US" altLang="en-US" b="1" u="sng">
                <a:solidFill>
                  <a:srgbClr val="0000FF"/>
                </a:solidFill>
                <a:latin typeface="Times New Roman" panose="02020603050405020304" pitchFamily="18" charset="0"/>
                <a:cs typeface="Times New Roman" panose="02020603050405020304" pitchFamily="18" charset="0"/>
              </a:rPr>
              <a:t>Toán </a:t>
            </a:r>
          </a:p>
        </p:txBody>
      </p:sp>
      <p:sp>
        <p:nvSpPr>
          <p:cNvPr id="6147" name="Text Box 4"/>
          <p:cNvSpPr txBox="1">
            <a:spLocks noChangeArrowheads="1"/>
          </p:cNvSpPr>
          <p:nvPr/>
        </p:nvSpPr>
        <p:spPr bwMode="auto">
          <a:xfrm>
            <a:off x="1905000" y="23813"/>
            <a:ext cx="83820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buFontTx/>
              <a:buNone/>
            </a:pPr>
            <a:r>
              <a:rPr lang="en-US" altLang="en-US" b="1" dirty="0" err="1">
                <a:solidFill>
                  <a:srgbClr val="0000FF"/>
                </a:solidFill>
                <a:latin typeface="Times New Roman" panose="02020603050405020304" pitchFamily="18" charset="0"/>
                <a:cs typeface="Times New Roman" panose="02020603050405020304" pitchFamily="18" charset="0"/>
              </a:rPr>
              <a:t>Thứ</a:t>
            </a:r>
            <a:r>
              <a:rPr lang="en-US" altLang="en-US" b="1" dirty="0">
                <a:solidFill>
                  <a:srgbClr val="0000FF"/>
                </a:solidFill>
                <a:latin typeface="Times New Roman" panose="02020603050405020304" pitchFamily="18" charset="0"/>
                <a:cs typeface="Times New Roman" panose="02020603050405020304" pitchFamily="18" charset="0"/>
              </a:rPr>
              <a:t> </a:t>
            </a:r>
            <a:r>
              <a:rPr lang="en-US" altLang="en-US" b="1" dirty="0" err="1" smtClean="0">
                <a:solidFill>
                  <a:srgbClr val="0000FF"/>
                </a:solidFill>
                <a:latin typeface="Times New Roman" panose="02020603050405020304" pitchFamily="18" charset="0"/>
                <a:cs typeface="Times New Roman" panose="02020603050405020304" pitchFamily="18" charset="0"/>
              </a:rPr>
              <a:t>Năm</a:t>
            </a:r>
            <a:r>
              <a:rPr lang="en-US" altLang="en-US" b="1" dirty="0" smtClean="0">
                <a:solidFill>
                  <a:srgbClr val="0000FF"/>
                </a:solidFill>
                <a:latin typeface="Times New Roman" panose="02020603050405020304" pitchFamily="18" charset="0"/>
                <a:cs typeface="Times New Roman" panose="02020603050405020304" pitchFamily="18" charset="0"/>
              </a:rPr>
              <a:t>, </a:t>
            </a:r>
            <a:r>
              <a:rPr lang="en-US" altLang="en-US" b="1" dirty="0" err="1">
                <a:solidFill>
                  <a:srgbClr val="0000FF"/>
                </a:solidFill>
                <a:latin typeface="Times New Roman" panose="02020603050405020304" pitchFamily="18" charset="0"/>
                <a:cs typeface="Times New Roman" panose="02020603050405020304" pitchFamily="18" charset="0"/>
              </a:rPr>
              <a:t>ngày</a:t>
            </a:r>
            <a:r>
              <a:rPr lang="en-US" altLang="en-US" b="1" dirty="0">
                <a:solidFill>
                  <a:srgbClr val="0000FF"/>
                </a:solidFill>
                <a:latin typeface="Times New Roman" panose="02020603050405020304" pitchFamily="18" charset="0"/>
                <a:cs typeface="Times New Roman" panose="02020603050405020304" pitchFamily="18" charset="0"/>
              </a:rPr>
              <a:t> </a:t>
            </a:r>
            <a:r>
              <a:rPr lang="en-US" altLang="en-US" b="1" dirty="0" smtClean="0">
                <a:solidFill>
                  <a:srgbClr val="0000FF"/>
                </a:solidFill>
                <a:latin typeface="Times New Roman" panose="02020603050405020304" pitchFamily="18" charset="0"/>
                <a:cs typeface="Times New Roman" panose="02020603050405020304" pitchFamily="18" charset="0"/>
              </a:rPr>
              <a:t>13 </a:t>
            </a:r>
            <a:r>
              <a:rPr lang="en-US" altLang="en-US" b="1" dirty="0" err="1">
                <a:solidFill>
                  <a:srgbClr val="0000FF"/>
                </a:solidFill>
                <a:latin typeface="Times New Roman" panose="02020603050405020304" pitchFamily="18" charset="0"/>
                <a:cs typeface="Times New Roman" panose="02020603050405020304" pitchFamily="18" charset="0"/>
              </a:rPr>
              <a:t>tháng</a:t>
            </a:r>
            <a:r>
              <a:rPr lang="en-US" altLang="en-US" b="1" dirty="0">
                <a:solidFill>
                  <a:srgbClr val="0000FF"/>
                </a:solidFill>
                <a:latin typeface="Times New Roman" panose="02020603050405020304" pitchFamily="18" charset="0"/>
                <a:cs typeface="Times New Roman" panose="02020603050405020304" pitchFamily="18" charset="0"/>
              </a:rPr>
              <a:t> </a:t>
            </a:r>
            <a:r>
              <a:rPr lang="en-US" altLang="en-US" b="1" dirty="0" smtClean="0">
                <a:solidFill>
                  <a:srgbClr val="0000FF"/>
                </a:solidFill>
                <a:latin typeface="Times New Roman" panose="02020603050405020304" pitchFamily="18" charset="0"/>
                <a:cs typeface="Times New Roman" panose="02020603050405020304" pitchFamily="18" charset="0"/>
              </a:rPr>
              <a:t>1 </a:t>
            </a:r>
            <a:r>
              <a:rPr lang="en-US" altLang="en-US" b="1" dirty="0" err="1">
                <a:solidFill>
                  <a:srgbClr val="0000FF"/>
                </a:solidFill>
                <a:latin typeface="Times New Roman" panose="02020603050405020304" pitchFamily="18" charset="0"/>
                <a:cs typeface="Times New Roman" panose="02020603050405020304" pitchFamily="18" charset="0"/>
              </a:rPr>
              <a:t>năm</a:t>
            </a:r>
            <a:r>
              <a:rPr lang="en-US" altLang="en-US" b="1" dirty="0">
                <a:solidFill>
                  <a:srgbClr val="0000FF"/>
                </a:solidFill>
                <a:latin typeface="Times New Roman" panose="02020603050405020304" pitchFamily="18" charset="0"/>
                <a:cs typeface="Times New Roman" panose="02020603050405020304" pitchFamily="18" charset="0"/>
              </a:rPr>
              <a:t> </a:t>
            </a:r>
            <a:r>
              <a:rPr lang="en-US" altLang="en-US" b="1" dirty="0" smtClean="0">
                <a:solidFill>
                  <a:srgbClr val="0000FF"/>
                </a:solidFill>
                <a:latin typeface="Times New Roman" panose="02020603050405020304" pitchFamily="18" charset="0"/>
                <a:cs typeface="Times New Roman" panose="02020603050405020304" pitchFamily="18" charset="0"/>
              </a:rPr>
              <a:t>2022</a:t>
            </a:r>
            <a:endParaRPr lang="en-US" altLang="en-US" b="1" dirty="0">
              <a:solidFill>
                <a:srgbClr val="0000FF"/>
              </a:solidFill>
              <a:latin typeface="Times New Roman" panose="02020603050405020304" pitchFamily="18" charset="0"/>
              <a:cs typeface="Times New Roman" panose="02020603050405020304" pitchFamily="18" charset="0"/>
            </a:endParaRPr>
          </a:p>
        </p:txBody>
      </p:sp>
      <p:sp>
        <p:nvSpPr>
          <p:cNvPr id="6148" name="WordArt 15"/>
          <p:cNvSpPr>
            <a:spLocks noChangeArrowheads="1" noChangeShapeType="1" noTextEdit="1"/>
          </p:cNvSpPr>
          <p:nvPr/>
        </p:nvSpPr>
        <p:spPr bwMode="auto">
          <a:xfrm>
            <a:off x="2599944" y="1627187"/>
            <a:ext cx="6858000" cy="2012253"/>
          </a:xfrm>
          <a:prstGeom prst="rect">
            <a:avLst/>
          </a:prstGeom>
        </p:spPr>
        <p:txBody>
          <a:bodyPr wrap="none" fromWordArt="1">
            <a:prstTxWarp prst="textPlain">
              <a:avLst>
                <a:gd name="adj" fmla="val 50106"/>
              </a:avLst>
            </a:prstTxWarp>
          </a:bodyPr>
          <a:lstStyle/>
          <a:p>
            <a:pPr algn="ctr"/>
            <a:r>
              <a:rPr lang="en-US" sz="3600" b="1" kern="10" dirty="0" smtClean="0">
                <a:ln w="9525">
                  <a:solidFill>
                    <a:srgbClr val="FF00FF"/>
                  </a:solidFill>
                  <a:round/>
                  <a:headEnd/>
                  <a:tailEnd/>
                </a:ln>
                <a:solidFill>
                  <a:srgbClr val="FF0000"/>
                </a:solidFill>
                <a:latin typeface="Times New Roman" panose="02020603050405020304" pitchFamily="18" charset="0"/>
                <a:cs typeface="Times New Roman" panose="02020603050405020304" pitchFamily="18" charset="0"/>
              </a:rPr>
              <a:t>THỰC HÀNH TOÁN</a:t>
            </a:r>
          </a:p>
          <a:p>
            <a:pPr algn="ctr"/>
            <a:r>
              <a:rPr lang="en-US" sz="3600" b="1" kern="10" dirty="0" smtClean="0">
                <a:ln w="9525">
                  <a:solidFill>
                    <a:srgbClr val="FF00FF"/>
                  </a:solidFill>
                  <a:round/>
                  <a:headEnd/>
                  <a:tailEnd/>
                </a:ln>
                <a:solidFill>
                  <a:srgbClr val="FF0000"/>
                </a:solidFill>
                <a:latin typeface="Times New Roman" panose="02020603050405020304" pitchFamily="18" charset="0"/>
                <a:cs typeface="Times New Roman" panose="02020603050405020304" pitchFamily="18" charset="0"/>
              </a:rPr>
              <a:t>TUẦN 17 – TIẾT 1</a:t>
            </a:r>
            <a:endParaRPr lang="en-US" sz="3600" b="1" kern="10" dirty="0">
              <a:ln w="9525">
                <a:solidFill>
                  <a:srgbClr val="FF00FF"/>
                </a:solidFill>
                <a:round/>
                <a:headEnd/>
                <a:tailEnd/>
              </a:ln>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30915708"/>
      </p:ext>
    </p:extLst>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147"/>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146"/>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6148"/>
                                        </p:tgtEl>
                                        <p:attrNameLst>
                                          <p:attrName>style.visibility</p:attrName>
                                        </p:attrNameLst>
                                      </p:cBhvr>
                                      <p:to>
                                        <p:strVal val="visible"/>
                                      </p:to>
                                    </p:set>
                                    <p:anim calcmode="lin" valueType="num">
                                      <p:cBhvr additive="base">
                                        <p:cTn id="13" dur="500" fill="hold"/>
                                        <p:tgtEl>
                                          <p:spTgt spid="6148"/>
                                        </p:tgtEl>
                                        <p:attrNameLst>
                                          <p:attrName>ppt_x</p:attrName>
                                        </p:attrNameLst>
                                      </p:cBhvr>
                                      <p:tavLst>
                                        <p:tav tm="0">
                                          <p:val>
                                            <p:strVal val="#ppt_x"/>
                                          </p:val>
                                        </p:tav>
                                        <p:tav tm="100000">
                                          <p:val>
                                            <p:strVal val="#ppt_x"/>
                                          </p:val>
                                        </p:tav>
                                      </p:tavLst>
                                    </p:anim>
                                    <p:anim calcmode="lin" valueType="num">
                                      <p:cBhvr additive="base">
                                        <p:cTn id="14" dur="500" fill="hold"/>
                                        <p:tgtEl>
                                          <p:spTgt spid="614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6" grpId="0"/>
      <p:bldP spid="6147"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20316" y="289343"/>
            <a:ext cx="5462337" cy="576930"/>
          </a:xfrm>
        </p:spPr>
        <p:txBody>
          <a:bodyPr>
            <a:normAutofit/>
          </a:bodyPr>
          <a:lstStyle/>
          <a:p>
            <a:r>
              <a:rPr lang="en-US" sz="3200" b="1" dirty="0" smtClean="0">
                <a:latin typeface="Times New Roman" panose="02020603050405020304" pitchFamily="18" charset="0"/>
                <a:cs typeface="Times New Roman" panose="02020603050405020304" pitchFamily="18" charset="0"/>
              </a:rPr>
              <a:t> </a:t>
            </a:r>
            <a:r>
              <a:rPr lang="en-US" sz="3200" b="1" dirty="0" err="1" smtClean="0">
                <a:latin typeface="Times New Roman" panose="02020603050405020304" pitchFamily="18" charset="0"/>
                <a:cs typeface="Times New Roman" panose="02020603050405020304" pitchFamily="18" charset="0"/>
              </a:rPr>
              <a:t>Bài</a:t>
            </a:r>
            <a:r>
              <a:rPr lang="en-US" sz="3200" b="1" dirty="0" smtClean="0">
                <a:latin typeface="Times New Roman" panose="02020603050405020304" pitchFamily="18" charset="0"/>
                <a:cs typeface="Times New Roman" panose="02020603050405020304" pitchFamily="18" charset="0"/>
              </a:rPr>
              <a:t> 1: </a:t>
            </a:r>
            <a:r>
              <a:rPr lang="en-US" sz="3200" b="1" dirty="0" err="1" smtClean="0">
                <a:latin typeface="Times New Roman" panose="02020603050405020304" pitchFamily="18" charset="0"/>
                <a:cs typeface="Times New Roman" panose="02020603050405020304" pitchFamily="18" charset="0"/>
              </a:rPr>
              <a:t>Tính</a:t>
            </a:r>
            <a:r>
              <a:rPr lang="en-US" sz="3200" b="1" dirty="0" smtClean="0">
                <a:latin typeface="Times New Roman" panose="02020603050405020304" pitchFamily="18" charset="0"/>
                <a:cs typeface="Times New Roman" panose="02020603050405020304" pitchFamily="18" charset="0"/>
              </a:rPr>
              <a:t> </a:t>
            </a:r>
            <a:r>
              <a:rPr lang="en-US" sz="3200" b="1" dirty="0" err="1" smtClean="0">
                <a:latin typeface="Times New Roman" panose="02020603050405020304" pitchFamily="18" charset="0"/>
                <a:cs typeface="Times New Roman" panose="02020603050405020304" pitchFamily="18" charset="0"/>
              </a:rPr>
              <a:t>giá</a:t>
            </a:r>
            <a:r>
              <a:rPr lang="en-US" sz="3200" b="1" dirty="0" smtClean="0">
                <a:latin typeface="Times New Roman" panose="02020603050405020304" pitchFamily="18" charset="0"/>
                <a:cs typeface="Times New Roman" panose="02020603050405020304" pitchFamily="18" charset="0"/>
              </a:rPr>
              <a:t> </a:t>
            </a:r>
            <a:r>
              <a:rPr lang="en-US" sz="3200" b="1" dirty="0" err="1" smtClean="0">
                <a:latin typeface="Times New Roman" panose="02020603050405020304" pitchFamily="18" charset="0"/>
                <a:cs typeface="Times New Roman" panose="02020603050405020304" pitchFamily="18" charset="0"/>
              </a:rPr>
              <a:t>trị</a:t>
            </a:r>
            <a:r>
              <a:rPr lang="en-US" sz="3200" b="1" dirty="0" smtClean="0">
                <a:latin typeface="Times New Roman" panose="02020603050405020304" pitchFamily="18" charset="0"/>
                <a:cs typeface="Times New Roman" panose="02020603050405020304" pitchFamily="18" charset="0"/>
              </a:rPr>
              <a:t> </a:t>
            </a:r>
            <a:r>
              <a:rPr lang="en-US" sz="3200" b="1" dirty="0" err="1" smtClean="0">
                <a:latin typeface="Times New Roman" panose="02020603050405020304" pitchFamily="18" charset="0"/>
                <a:cs typeface="Times New Roman" panose="02020603050405020304" pitchFamily="18" charset="0"/>
              </a:rPr>
              <a:t>biểu</a:t>
            </a:r>
            <a:r>
              <a:rPr lang="en-US" sz="3200" b="1" dirty="0" smtClean="0">
                <a:latin typeface="Times New Roman" panose="02020603050405020304" pitchFamily="18" charset="0"/>
                <a:cs typeface="Times New Roman" panose="02020603050405020304" pitchFamily="18" charset="0"/>
              </a:rPr>
              <a:t> </a:t>
            </a:r>
            <a:r>
              <a:rPr lang="en-US" sz="3200" b="1" dirty="0" err="1" smtClean="0">
                <a:latin typeface="Times New Roman" panose="02020603050405020304" pitchFamily="18" charset="0"/>
                <a:cs typeface="Times New Roman" panose="02020603050405020304" pitchFamily="18" charset="0"/>
              </a:rPr>
              <a:t>thức</a:t>
            </a:r>
            <a:r>
              <a:rPr lang="en-US" sz="3200" b="1" dirty="0" smtClean="0">
                <a:latin typeface="Times New Roman" panose="02020603050405020304" pitchFamily="18" charset="0"/>
                <a:cs typeface="Times New Roman" panose="02020603050405020304" pitchFamily="18" charset="0"/>
              </a:rPr>
              <a:t>:</a:t>
            </a:r>
          </a:p>
          <a:p>
            <a:endParaRPr lang="en-US" sz="3200" b="1" dirty="0">
              <a:latin typeface="Times New Roman" panose="02020603050405020304" pitchFamily="18" charset="0"/>
              <a:cs typeface="Times New Roman" panose="02020603050405020304" pitchFamily="18" charset="0"/>
            </a:endParaRPr>
          </a:p>
        </p:txBody>
      </p:sp>
      <p:sp>
        <p:nvSpPr>
          <p:cNvPr id="5" name="Subtitle 2"/>
          <p:cNvSpPr txBox="1">
            <a:spLocks/>
          </p:cNvSpPr>
          <p:nvPr/>
        </p:nvSpPr>
        <p:spPr>
          <a:xfrm>
            <a:off x="-104273" y="1051343"/>
            <a:ext cx="5462337" cy="576930"/>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US" sz="2800" b="1" dirty="0" smtClean="0">
                <a:solidFill>
                  <a:srgbClr val="0070C0"/>
                </a:solidFill>
                <a:latin typeface="Times New Roman" panose="02020603050405020304" pitchFamily="18" charset="0"/>
                <a:cs typeface="Times New Roman" panose="02020603050405020304" pitchFamily="18" charset="0"/>
              </a:rPr>
              <a:t>a) (86345 – 86097) × 158 =</a:t>
            </a:r>
          </a:p>
          <a:p>
            <a:endParaRPr lang="en-US" sz="2800" b="1" dirty="0">
              <a:solidFill>
                <a:srgbClr val="0070C0"/>
              </a:solidFill>
              <a:latin typeface="Times New Roman" panose="02020603050405020304" pitchFamily="18" charset="0"/>
              <a:cs typeface="Times New Roman" panose="02020603050405020304" pitchFamily="18" charset="0"/>
            </a:endParaRPr>
          </a:p>
        </p:txBody>
      </p:sp>
      <p:sp>
        <p:nvSpPr>
          <p:cNvPr id="6" name="Subtitle 2"/>
          <p:cNvSpPr txBox="1">
            <a:spLocks/>
          </p:cNvSpPr>
          <p:nvPr/>
        </p:nvSpPr>
        <p:spPr>
          <a:xfrm>
            <a:off x="4219074" y="1023562"/>
            <a:ext cx="2550696" cy="576930"/>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US" sz="2800" b="1" dirty="0" smtClean="0">
                <a:solidFill>
                  <a:srgbClr val="FF0000"/>
                </a:solidFill>
                <a:latin typeface="Times New Roman" panose="02020603050405020304" pitchFamily="18" charset="0"/>
                <a:cs typeface="Times New Roman" panose="02020603050405020304" pitchFamily="18" charset="0"/>
              </a:rPr>
              <a:t>248 × 158</a:t>
            </a:r>
            <a:endParaRPr lang="en-US" sz="2800" b="1" dirty="0">
              <a:solidFill>
                <a:srgbClr val="FF0000"/>
              </a:solidFill>
              <a:latin typeface="Times New Roman" panose="02020603050405020304" pitchFamily="18" charset="0"/>
              <a:cs typeface="Times New Roman" panose="02020603050405020304" pitchFamily="18" charset="0"/>
            </a:endParaRPr>
          </a:p>
        </p:txBody>
      </p:sp>
      <p:sp>
        <p:nvSpPr>
          <p:cNvPr id="7" name="Subtitle 2"/>
          <p:cNvSpPr txBox="1">
            <a:spLocks/>
          </p:cNvSpPr>
          <p:nvPr/>
        </p:nvSpPr>
        <p:spPr>
          <a:xfrm>
            <a:off x="3793958" y="1536897"/>
            <a:ext cx="2550696" cy="576930"/>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vi-VN" sz="2800" b="1" dirty="0">
                <a:solidFill>
                  <a:srgbClr val="0070C0"/>
                </a:solidFill>
                <a:latin typeface="Times New Roman" panose="02020603050405020304" pitchFamily="18" charset="0"/>
                <a:cs typeface="Times New Roman" panose="02020603050405020304" pitchFamily="18" charset="0"/>
              </a:rPr>
              <a:t>=</a:t>
            </a:r>
            <a:r>
              <a:rPr lang="en-US" sz="2800" b="1" dirty="0" smtClean="0">
                <a:solidFill>
                  <a:srgbClr val="FF0000"/>
                </a:solidFill>
                <a:latin typeface="Times New Roman" panose="02020603050405020304" pitchFamily="18" charset="0"/>
                <a:cs typeface="Times New Roman" panose="02020603050405020304" pitchFamily="18" charset="0"/>
              </a:rPr>
              <a:t>   39184</a:t>
            </a:r>
            <a:endParaRPr lang="en-US" sz="2800" b="1" dirty="0">
              <a:solidFill>
                <a:srgbClr val="FF0000"/>
              </a:solidFill>
              <a:latin typeface="Times New Roman" panose="02020603050405020304" pitchFamily="18" charset="0"/>
              <a:cs typeface="Times New Roman" panose="02020603050405020304" pitchFamily="18" charset="0"/>
            </a:endParaRPr>
          </a:p>
        </p:txBody>
      </p:sp>
      <p:sp>
        <p:nvSpPr>
          <p:cNvPr id="8" name="Subtitle 2"/>
          <p:cNvSpPr txBox="1">
            <a:spLocks/>
          </p:cNvSpPr>
          <p:nvPr/>
        </p:nvSpPr>
        <p:spPr>
          <a:xfrm>
            <a:off x="-569493" y="2479636"/>
            <a:ext cx="5462337" cy="576930"/>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US" sz="2800" b="1" dirty="0" smtClean="0">
                <a:solidFill>
                  <a:srgbClr val="0070C0"/>
                </a:solidFill>
                <a:latin typeface="Times New Roman" panose="02020603050405020304" pitchFamily="18" charset="0"/>
                <a:cs typeface="Times New Roman" panose="02020603050405020304" pitchFamily="18" charset="0"/>
              </a:rPr>
              <a:t>b) 2180 + 1632 : 3 =</a:t>
            </a:r>
          </a:p>
          <a:p>
            <a:endParaRPr lang="en-US" sz="2800" b="1" dirty="0">
              <a:solidFill>
                <a:srgbClr val="0070C0"/>
              </a:solidFill>
              <a:latin typeface="Times New Roman" panose="02020603050405020304" pitchFamily="18" charset="0"/>
              <a:cs typeface="Times New Roman" panose="02020603050405020304" pitchFamily="18" charset="0"/>
            </a:endParaRPr>
          </a:p>
        </p:txBody>
      </p:sp>
      <p:sp>
        <p:nvSpPr>
          <p:cNvPr id="9" name="Subtitle 2"/>
          <p:cNvSpPr txBox="1">
            <a:spLocks/>
          </p:cNvSpPr>
          <p:nvPr/>
        </p:nvSpPr>
        <p:spPr>
          <a:xfrm>
            <a:off x="3296653" y="2479636"/>
            <a:ext cx="2550696" cy="576930"/>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US" sz="2800" b="1" dirty="0" smtClean="0">
                <a:solidFill>
                  <a:srgbClr val="FF0000"/>
                </a:solidFill>
                <a:latin typeface="Times New Roman" panose="02020603050405020304" pitchFamily="18" charset="0"/>
                <a:cs typeface="Times New Roman" panose="02020603050405020304" pitchFamily="18" charset="0"/>
              </a:rPr>
              <a:t>2180 + 544</a:t>
            </a:r>
            <a:endParaRPr lang="en-US" sz="2800" b="1" dirty="0">
              <a:solidFill>
                <a:srgbClr val="FF0000"/>
              </a:solidFill>
              <a:latin typeface="Times New Roman" panose="02020603050405020304" pitchFamily="18" charset="0"/>
              <a:cs typeface="Times New Roman" panose="02020603050405020304" pitchFamily="18" charset="0"/>
            </a:endParaRPr>
          </a:p>
        </p:txBody>
      </p:sp>
      <p:sp>
        <p:nvSpPr>
          <p:cNvPr id="10" name="Subtitle 2"/>
          <p:cNvSpPr txBox="1">
            <a:spLocks/>
          </p:cNvSpPr>
          <p:nvPr/>
        </p:nvSpPr>
        <p:spPr>
          <a:xfrm>
            <a:off x="2747211" y="2925656"/>
            <a:ext cx="2550696" cy="576930"/>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US" sz="2800" b="1" dirty="0" smtClean="0">
                <a:solidFill>
                  <a:srgbClr val="0070C0"/>
                </a:solidFill>
                <a:latin typeface="Times New Roman" panose="02020603050405020304" pitchFamily="18" charset="0"/>
                <a:cs typeface="Times New Roman" panose="02020603050405020304" pitchFamily="18" charset="0"/>
              </a:rPr>
              <a:t>=</a:t>
            </a:r>
            <a:r>
              <a:rPr lang="en-US" sz="2800" b="1" dirty="0" smtClean="0">
                <a:solidFill>
                  <a:srgbClr val="FF0000"/>
                </a:solidFill>
                <a:latin typeface="Times New Roman" panose="02020603050405020304" pitchFamily="18" charset="0"/>
                <a:cs typeface="Times New Roman" panose="02020603050405020304" pitchFamily="18" charset="0"/>
              </a:rPr>
              <a:t>   2724</a:t>
            </a:r>
            <a:endParaRPr lang="en-US" sz="2800" b="1" dirty="0">
              <a:solidFill>
                <a:srgbClr val="FF0000"/>
              </a:solidFill>
              <a:latin typeface="Times New Roman" panose="02020603050405020304" pitchFamily="18" charset="0"/>
              <a:cs typeface="Times New Roman" panose="02020603050405020304" pitchFamily="18" charset="0"/>
            </a:endParaRPr>
          </a:p>
        </p:txBody>
      </p:sp>
      <mc:AlternateContent xmlns:mc="http://schemas.openxmlformats.org/markup-compatibility/2006" xmlns:a14="http://schemas.microsoft.com/office/drawing/2010/main">
        <mc:Choice Requires="a14">
          <p:sp>
            <p:nvSpPr>
              <p:cNvPr id="14" name="Subtitle 2"/>
              <p:cNvSpPr txBox="1">
                <a:spLocks/>
              </p:cNvSpPr>
              <p:nvPr/>
            </p:nvSpPr>
            <p:spPr>
              <a:xfrm>
                <a:off x="385012" y="3528088"/>
                <a:ext cx="5462337" cy="576930"/>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en-US" sz="3200" b="1" dirty="0" smtClean="0">
                    <a:latin typeface="Times New Roman" panose="02020603050405020304" pitchFamily="18" charset="0"/>
                    <a:cs typeface="Times New Roman" panose="02020603050405020304" pitchFamily="18" charset="0"/>
                  </a:rPr>
                  <a:t> </a:t>
                </a:r>
                <a:r>
                  <a:rPr lang="en-US" sz="3200" b="1" dirty="0" err="1" smtClean="0">
                    <a:latin typeface="Times New Roman" panose="02020603050405020304" pitchFamily="18" charset="0"/>
                    <a:cs typeface="Times New Roman" panose="02020603050405020304" pitchFamily="18" charset="0"/>
                  </a:rPr>
                  <a:t>Bài</a:t>
                </a:r>
                <a:r>
                  <a:rPr lang="en-US" sz="3200" b="1" dirty="0" smtClean="0">
                    <a:latin typeface="Times New Roman" panose="02020603050405020304" pitchFamily="18" charset="0"/>
                    <a:cs typeface="Times New Roman" panose="02020603050405020304" pitchFamily="18" charset="0"/>
                  </a:rPr>
                  <a:t> 2: </a:t>
                </a:r>
                <a:r>
                  <a:rPr lang="en-US" sz="3200" b="1" dirty="0" err="1" smtClean="0">
                    <a:latin typeface="Times New Roman" panose="02020603050405020304" pitchFamily="18" charset="0"/>
                    <a:cs typeface="Times New Roman" panose="02020603050405020304" pitchFamily="18" charset="0"/>
                  </a:rPr>
                  <a:t>Tìm</a:t>
                </a:r>
                <a:r>
                  <a:rPr lang="en-US" sz="3200" b="1" dirty="0" smtClean="0">
                    <a:latin typeface="Times New Roman" panose="02020603050405020304" pitchFamily="18" charset="0"/>
                    <a:cs typeface="Times New Roman" panose="02020603050405020304" pitchFamily="18" charset="0"/>
                  </a:rPr>
                  <a:t> </a:t>
                </a:r>
                <a14:m>
                  <m:oMath xmlns:m="http://schemas.openxmlformats.org/officeDocument/2006/math">
                    <m:r>
                      <a:rPr lang="en-US" sz="3200" b="1" i="1" smtClean="0">
                        <a:latin typeface="Cambria Math" panose="02040503050406030204" pitchFamily="18" charset="0"/>
                        <a:cs typeface="Times New Roman" panose="02020603050405020304" pitchFamily="18" charset="0"/>
                      </a:rPr>
                      <m:t>𝒙</m:t>
                    </m:r>
                  </m:oMath>
                </a14:m>
                <a:r>
                  <a:rPr lang="en-US" sz="3200" b="1" dirty="0" smtClean="0">
                    <a:latin typeface="Times New Roman" panose="02020603050405020304" pitchFamily="18" charset="0"/>
                    <a:cs typeface="Times New Roman" panose="02020603050405020304" pitchFamily="18" charset="0"/>
                  </a:rPr>
                  <a:t>:</a:t>
                </a:r>
              </a:p>
              <a:p>
                <a:endParaRPr lang="en-US" sz="3200" b="1" dirty="0">
                  <a:latin typeface="Times New Roman" panose="02020603050405020304" pitchFamily="18" charset="0"/>
                  <a:cs typeface="Times New Roman" panose="02020603050405020304" pitchFamily="18" charset="0"/>
                </a:endParaRPr>
              </a:p>
            </p:txBody>
          </p:sp>
        </mc:Choice>
        <mc:Fallback xmlns="">
          <p:sp>
            <p:nvSpPr>
              <p:cNvPr id="14" name="Subtitle 2"/>
              <p:cNvSpPr txBox="1">
                <a:spLocks noRot="1" noChangeAspect="1" noMove="1" noResize="1" noEditPoints="1" noAdjustHandles="1" noChangeArrowheads="1" noChangeShapeType="1" noTextEdit="1"/>
              </p:cNvSpPr>
              <p:nvPr/>
            </p:nvSpPr>
            <p:spPr>
              <a:xfrm>
                <a:off x="385012" y="3528088"/>
                <a:ext cx="5462337" cy="576930"/>
              </a:xfrm>
              <a:prstGeom prst="rect">
                <a:avLst/>
              </a:prstGeom>
              <a:blipFill>
                <a:blip r:embed="rId2"/>
                <a:stretch>
                  <a:fillRect l="-893" t="-23404" b="-26596"/>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5" name="Subtitle 2"/>
              <p:cNvSpPr txBox="1">
                <a:spLocks/>
              </p:cNvSpPr>
              <p:nvPr/>
            </p:nvSpPr>
            <p:spPr>
              <a:xfrm>
                <a:off x="-890336" y="4288075"/>
                <a:ext cx="5462337" cy="576930"/>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US" sz="2800" b="1" dirty="0" smtClean="0">
                    <a:solidFill>
                      <a:srgbClr val="0070C0"/>
                    </a:solidFill>
                    <a:latin typeface="Times New Roman" panose="02020603050405020304" pitchFamily="18" charset="0"/>
                    <a:cs typeface="Times New Roman" panose="02020603050405020304" pitchFamily="18" charset="0"/>
                  </a:rPr>
                  <a:t>a) </a:t>
                </a:r>
                <a14:m>
                  <m:oMath xmlns:m="http://schemas.openxmlformats.org/officeDocument/2006/math">
                    <m:r>
                      <a:rPr lang="en-US" sz="2800" b="1" i="1" smtClean="0">
                        <a:solidFill>
                          <a:srgbClr val="0070C0"/>
                        </a:solidFill>
                        <a:latin typeface="Cambria Math" panose="02040503050406030204" pitchFamily="18" charset="0"/>
                        <a:cs typeface="Times New Roman" panose="02020603050405020304" pitchFamily="18" charset="0"/>
                      </a:rPr>
                      <m:t>𝒙</m:t>
                    </m:r>
                  </m:oMath>
                </a14:m>
                <a:r>
                  <a:rPr lang="en-US" sz="2800" b="1" dirty="0" smtClean="0">
                    <a:solidFill>
                      <a:srgbClr val="0070C0"/>
                    </a:solidFill>
                    <a:latin typeface="Times New Roman" panose="02020603050405020304" pitchFamily="18" charset="0"/>
                    <a:cs typeface="Times New Roman" panose="02020603050405020304" pitchFamily="18" charset="0"/>
                  </a:rPr>
                  <a:t> × 21 = 1176</a:t>
                </a:r>
                <a:endParaRPr lang="en-US" sz="2800" b="1" dirty="0">
                  <a:solidFill>
                    <a:srgbClr val="0070C0"/>
                  </a:solidFill>
                  <a:latin typeface="Times New Roman" panose="02020603050405020304" pitchFamily="18" charset="0"/>
                  <a:cs typeface="Times New Roman" panose="02020603050405020304" pitchFamily="18" charset="0"/>
                </a:endParaRPr>
              </a:p>
            </p:txBody>
          </p:sp>
        </mc:Choice>
        <mc:Fallback xmlns="">
          <p:sp>
            <p:nvSpPr>
              <p:cNvPr id="15" name="Subtitle 2"/>
              <p:cNvSpPr txBox="1">
                <a:spLocks noRot="1" noChangeAspect="1" noMove="1" noResize="1" noEditPoints="1" noAdjustHandles="1" noChangeArrowheads="1" noChangeShapeType="1" noTextEdit="1"/>
              </p:cNvSpPr>
              <p:nvPr/>
            </p:nvSpPr>
            <p:spPr>
              <a:xfrm>
                <a:off x="-890336" y="4288075"/>
                <a:ext cx="5462337" cy="576930"/>
              </a:xfrm>
              <a:prstGeom prst="rect">
                <a:avLst/>
              </a:prstGeom>
              <a:blipFill>
                <a:blip r:embed="rId3"/>
                <a:stretch>
                  <a:fillRect t="-17895" b="-11579"/>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6" name="Subtitle 2"/>
              <p:cNvSpPr txBox="1">
                <a:spLocks/>
              </p:cNvSpPr>
              <p:nvPr/>
            </p:nvSpPr>
            <p:spPr>
              <a:xfrm>
                <a:off x="5181601" y="4288075"/>
                <a:ext cx="5462337" cy="576930"/>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US" sz="2800" b="1" dirty="0" smtClean="0">
                    <a:solidFill>
                      <a:srgbClr val="0070C0"/>
                    </a:solidFill>
                    <a:latin typeface="Times New Roman" panose="02020603050405020304" pitchFamily="18" charset="0"/>
                    <a:cs typeface="Times New Roman" panose="02020603050405020304" pitchFamily="18" charset="0"/>
                  </a:rPr>
                  <a:t>b) </a:t>
                </a:r>
                <a14:m>
                  <m:oMath xmlns:m="http://schemas.openxmlformats.org/officeDocument/2006/math">
                    <m:r>
                      <a:rPr lang="en-US" sz="2800" b="1" i="1" smtClean="0">
                        <a:solidFill>
                          <a:srgbClr val="0070C0"/>
                        </a:solidFill>
                        <a:latin typeface="Cambria Math" panose="02040503050406030204" pitchFamily="18" charset="0"/>
                        <a:cs typeface="Times New Roman" panose="02020603050405020304" pitchFamily="18" charset="0"/>
                      </a:rPr>
                      <m:t>𝒙</m:t>
                    </m:r>
                  </m:oMath>
                </a14:m>
                <a:r>
                  <a:rPr lang="en-US" sz="2800" b="1" dirty="0" smtClean="0">
                    <a:solidFill>
                      <a:srgbClr val="0070C0"/>
                    </a:solidFill>
                    <a:latin typeface="Times New Roman" panose="02020603050405020304" pitchFamily="18" charset="0"/>
                    <a:cs typeface="Times New Roman" panose="02020603050405020304" pitchFamily="18" charset="0"/>
                  </a:rPr>
                  <a:t> : 28 = 57</a:t>
                </a:r>
                <a:endParaRPr lang="en-US" sz="2800" b="1" dirty="0">
                  <a:solidFill>
                    <a:srgbClr val="0070C0"/>
                  </a:solidFill>
                  <a:latin typeface="Times New Roman" panose="02020603050405020304" pitchFamily="18" charset="0"/>
                  <a:cs typeface="Times New Roman" panose="02020603050405020304" pitchFamily="18" charset="0"/>
                </a:endParaRPr>
              </a:p>
            </p:txBody>
          </p:sp>
        </mc:Choice>
        <mc:Fallback xmlns="">
          <p:sp>
            <p:nvSpPr>
              <p:cNvPr id="16" name="Subtitle 2"/>
              <p:cNvSpPr txBox="1">
                <a:spLocks noRot="1" noChangeAspect="1" noMove="1" noResize="1" noEditPoints="1" noAdjustHandles="1" noChangeArrowheads="1" noChangeShapeType="1" noTextEdit="1"/>
              </p:cNvSpPr>
              <p:nvPr/>
            </p:nvSpPr>
            <p:spPr>
              <a:xfrm>
                <a:off x="5181601" y="4288075"/>
                <a:ext cx="5462337" cy="576930"/>
              </a:xfrm>
              <a:prstGeom prst="rect">
                <a:avLst/>
              </a:prstGeom>
              <a:blipFill>
                <a:blip r:embed="rId4"/>
                <a:stretch>
                  <a:fillRect t="-17895" b="-11579"/>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7" name="Subtitle 2"/>
              <p:cNvSpPr txBox="1">
                <a:spLocks/>
              </p:cNvSpPr>
              <p:nvPr/>
            </p:nvSpPr>
            <p:spPr>
              <a:xfrm>
                <a:off x="882318" y="4746082"/>
                <a:ext cx="3152272" cy="576930"/>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14:m>
                  <m:oMath xmlns:m="http://schemas.openxmlformats.org/officeDocument/2006/math">
                    <m:r>
                      <a:rPr lang="en-US" sz="2800" b="1" i="1" smtClean="0">
                        <a:solidFill>
                          <a:srgbClr val="FF0000"/>
                        </a:solidFill>
                        <a:latin typeface="Cambria Math" panose="02040503050406030204" pitchFamily="18" charset="0"/>
                        <a:cs typeface="Times New Roman" panose="02020603050405020304" pitchFamily="18" charset="0"/>
                      </a:rPr>
                      <m:t>𝒙</m:t>
                    </m:r>
                  </m:oMath>
                </a14:m>
                <a:r>
                  <a:rPr lang="en-US" sz="2800" b="1" dirty="0" smtClean="0">
                    <a:solidFill>
                      <a:srgbClr val="FF0000"/>
                    </a:solidFill>
                    <a:latin typeface="Times New Roman" panose="02020603050405020304" pitchFamily="18" charset="0"/>
                    <a:cs typeface="Times New Roman" panose="02020603050405020304" pitchFamily="18" charset="0"/>
                  </a:rPr>
                  <a:t> 	  = 1176 : 21</a:t>
                </a:r>
                <a:endParaRPr lang="en-US" sz="2800" b="1" dirty="0">
                  <a:solidFill>
                    <a:srgbClr val="FF0000"/>
                  </a:solidFill>
                  <a:latin typeface="Times New Roman" panose="02020603050405020304" pitchFamily="18" charset="0"/>
                  <a:cs typeface="Times New Roman" panose="02020603050405020304" pitchFamily="18" charset="0"/>
                </a:endParaRPr>
              </a:p>
            </p:txBody>
          </p:sp>
        </mc:Choice>
        <mc:Fallback xmlns="">
          <p:sp>
            <p:nvSpPr>
              <p:cNvPr id="17" name="Subtitle 2"/>
              <p:cNvSpPr txBox="1">
                <a:spLocks noRot="1" noChangeAspect="1" noMove="1" noResize="1" noEditPoints="1" noAdjustHandles="1" noChangeArrowheads="1" noChangeShapeType="1" noTextEdit="1"/>
              </p:cNvSpPr>
              <p:nvPr/>
            </p:nvSpPr>
            <p:spPr>
              <a:xfrm>
                <a:off x="882318" y="4746082"/>
                <a:ext cx="3152272" cy="576930"/>
              </a:xfrm>
              <a:prstGeom prst="rect">
                <a:avLst/>
              </a:prstGeom>
              <a:blipFill>
                <a:blip r:embed="rId5"/>
                <a:stretch>
                  <a:fillRect t="-19149" b="-12766"/>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8" name="Subtitle 2"/>
              <p:cNvSpPr txBox="1">
                <a:spLocks/>
              </p:cNvSpPr>
              <p:nvPr/>
            </p:nvSpPr>
            <p:spPr>
              <a:xfrm>
                <a:off x="882318" y="5204089"/>
                <a:ext cx="3152272" cy="576930"/>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14:m>
                  <m:oMath xmlns:m="http://schemas.openxmlformats.org/officeDocument/2006/math">
                    <m:r>
                      <a:rPr lang="en-US" sz="2800" b="1" i="1" smtClean="0">
                        <a:solidFill>
                          <a:srgbClr val="FF0000"/>
                        </a:solidFill>
                        <a:latin typeface="Cambria Math" panose="02040503050406030204" pitchFamily="18" charset="0"/>
                        <a:cs typeface="Times New Roman" panose="02020603050405020304" pitchFamily="18" charset="0"/>
                      </a:rPr>
                      <m:t>𝒙</m:t>
                    </m:r>
                  </m:oMath>
                </a14:m>
                <a:r>
                  <a:rPr lang="en-US" sz="2800" b="1" dirty="0" smtClean="0">
                    <a:solidFill>
                      <a:srgbClr val="FF0000"/>
                    </a:solidFill>
                    <a:latin typeface="Times New Roman" panose="02020603050405020304" pitchFamily="18" charset="0"/>
                    <a:cs typeface="Times New Roman" panose="02020603050405020304" pitchFamily="18" charset="0"/>
                  </a:rPr>
                  <a:t> 	  = 56</a:t>
                </a:r>
                <a:endParaRPr lang="en-US" sz="2800" b="1" dirty="0">
                  <a:solidFill>
                    <a:srgbClr val="FF0000"/>
                  </a:solidFill>
                  <a:latin typeface="Times New Roman" panose="02020603050405020304" pitchFamily="18" charset="0"/>
                  <a:cs typeface="Times New Roman" panose="02020603050405020304" pitchFamily="18" charset="0"/>
                </a:endParaRPr>
              </a:p>
            </p:txBody>
          </p:sp>
        </mc:Choice>
        <mc:Fallback xmlns="">
          <p:sp>
            <p:nvSpPr>
              <p:cNvPr id="18" name="Subtitle 2"/>
              <p:cNvSpPr txBox="1">
                <a:spLocks noRot="1" noChangeAspect="1" noMove="1" noResize="1" noEditPoints="1" noAdjustHandles="1" noChangeArrowheads="1" noChangeShapeType="1" noTextEdit="1"/>
              </p:cNvSpPr>
              <p:nvPr/>
            </p:nvSpPr>
            <p:spPr>
              <a:xfrm>
                <a:off x="882318" y="5204089"/>
                <a:ext cx="3152272" cy="576930"/>
              </a:xfrm>
              <a:prstGeom prst="rect">
                <a:avLst/>
              </a:prstGeom>
              <a:blipFill>
                <a:blip r:embed="rId6"/>
                <a:stretch>
                  <a:fillRect t="-19149" b="-12766"/>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9" name="Subtitle 2"/>
              <p:cNvSpPr txBox="1">
                <a:spLocks/>
              </p:cNvSpPr>
              <p:nvPr/>
            </p:nvSpPr>
            <p:spPr>
              <a:xfrm>
                <a:off x="7186865" y="4760257"/>
                <a:ext cx="3152272" cy="576930"/>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en-US" sz="2800" b="1" dirty="0" smtClean="0">
                    <a:solidFill>
                      <a:srgbClr val="FF0000"/>
                    </a:solidFill>
                    <a:cs typeface="Times New Roman" panose="02020603050405020304" pitchFamily="18" charset="0"/>
                  </a:rPr>
                  <a:t> </a:t>
                </a:r>
                <a14:m>
                  <m:oMath xmlns:m="http://schemas.openxmlformats.org/officeDocument/2006/math">
                    <m:r>
                      <a:rPr lang="en-US" sz="2800" b="1" i="1" smtClean="0">
                        <a:solidFill>
                          <a:srgbClr val="FF0000"/>
                        </a:solidFill>
                        <a:latin typeface="Cambria Math" panose="02040503050406030204" pitchFamily="18" charset="0"/>
                        <a:cs typeface="Times New Roman" panose="02020603050405020304" pitchFamily="18" charset="0"/>
                      </a:rPr>
                      <m:t>𝒙</m:t>
                    </m:r>
                  </m:oMath>
                </a14:m>
                <a:r>
                  <a:rPr lang="en-US" sz="2800" b="1" dirty="0" smtClean="0">
                    <a:solidFill>
                      <a:srgbClr val="FF0000"/>
                    </a:solidFill>
                    <a:latin typeface="Times New Roman" panose="02020603050405020304" pitchFamily="18" charset="0"/>
                    <a:cs typeface="Times New Roman" panose="02020603050405020304" pitchFamily="18" charset="0"/>
                  </a:rPr>
                  <a:t> 	 = 57 × 28</a:t>
                </a:r>
                <a:endParaRPr lang="en-US" sz="2800" b="1" dirty="0">
                  <a:solidFill>
                    <a:srgbClr val="FF0000"/>
                  </a:solidFill>
                  <a:latin typeface="Times New Roman" panose="02020603050405020304" pitchFamily="18" charset="0"/>
                  <a:cs typeface="Times New Roman" panose="02020603050405020304" pitchFamily="18" charset="0"/>
                </a:endParaRPr>
              </a:p>
            </p:txBody>
          </p:sp>
        </mc:Choice>
        <mc:Fallback xmlns="">
          <p:sp>
            <p:nvSpPr>
              <p:cNvPr id="19" name="Subtitle 2"/>
              <p:cNvSpPr txBox="1">
                <a:spLocks noRot="1" noChangeAspect="1" noMove="1" noResize="1" noEditPoints="1" noAdjustHandles="1" noChangeArrowheads="1" noChangeShapeType="1" noTextEdit="1"/>
              </p:cNvSpPr>
              <p:nvPr/>
            </p:nvSpPr>
            <p:spPr>
              <a:xfrm>
                <a:off x="7186865" y="4760257"/>
                <a:ext cx="3152272" cy="576930"/>
              </a:xfrm>
              <a:prstGeom prst="rect">
                <a:avLst/>
              </a:prstGeom>
              <a:blipFill>
                <a:blip r:embed="rId7"/>
                <a:stretch>
                  <a:fillRect t="-20000" b="-10526"/>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20" name="Subtitle 2"/>
              <p:cNvSpPr txBox="1">
                <a:spLocks/>
              </p:cNvSpPr>
              <p:nvPr/>
            </p:nvSpPr>
            <p:spPr>
              <a:xfrm>
                <a:off x="7275097" y="5218264"/>
                <a:ext cx="3152272" cy="576930"/>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14:m>
                  <m:oMath xmlns:m="http://schemas.openxmlformats.org/officeDocument/2006/math">
                    <m:r>
                      <a:rPr lang="en-US" sz="2800" b="1" i="1" smtClean="0">
                        <a:solidFill>
                          <a:srgbClr val="FF0000"/>
                        </a:solidFill>
                        <a:latin typeface="Cambria Math" panose="02040503050406030204" pitchFamily="18" charset="0"/>
                        <a:cs typeface="Times New Roman" panose="02020603050405020304" pitchFamily="18" charset="0"/>
                      </a:rPr>
                      <m:t>𝒙</m:t>
                    </m:r>
                  </m:oMath>
                </a14:m>
                <a:r>
                  <a:rPr lang="en-US" sz="2800" b="1" dirty="0" smtClean="0">
                    <a:solidFill>
                      <a:srgbClr val="FF0000"/>
                    </a:solidFill>
                    <a:latin typeface="Times New Roman" panose="02020603050405020304" pitchFamily="18" charset="0"/>
                    <a:cs typeface="Times New Roman" panose="02020603050405020304" pitchFamily="18" charset="0"/>
                  </a:rPr>
                  <a:t> 	= 1596</a:t>
                </a:r>
                <a:endParaRPr lang="en-US" sz="2800" b="1" dirty="0">
                  <a:solidFill>
                    <a:srgbClr val="FF0000"/>
                  </a:solidFill>
                  <a:latin typeface="Times New Roman" panose="02020603050405020304" pitchFamily="18" charset="0"/>
                  <a:cs typeface="Times New Roman" panose="02020603050405020304" pitchFamily="18" charset="0"/>
                </a:endParaRPr>
              </a:p>
            </p:txBody>
          </p:sp>
        </mc:Choice>
        <mc:Fallback xmlns="">
          <p:sp>
            <p:nvSpPr>
              <p:cNvPr id="20" name="Subtitle 2"/>
              <p:cNvSpPr txBox="1">
                <a:spLocks noRot="1" noChangeAspect="1" noMove="1" noResize="1" noEditPoints="1" noAdjustHandles="1" noChangeArrowheads="1" noChangeShapeType="1" noTextEdit="1"/>
              </p:cNvSpPr>
              <p:nvPr/>
            </p:nvSpPr>
            <p:spPr>
              <a:xfrm>
                <a:off x="7275097" y="5218264"/>
                <a:ext cx="3152272" cy="576930"/>
              </a:xfrm>
              <a:prstGeom prst="rect">
                <a:avLst/>
              </a:prstGeom>
              <a:blipFill>
                <a:blip r:embed="rId8"/>
                <a:stretch>
                  <a:fillRect t="-17895" b="-11579"/>
                </a:stretch>
              </a:blipFill>
            </p:spPr>
            <p:txBody>
              <a:bodyPr/>
              <a:lstStyle/>
              <a:p>
                <a:r>
                  <a:rPr lang="en-US">
                    <a:noFill/>
                  </a:rPr>
                  <a:t> </a:t>
                </a:r>
              </a:p>
            </p:txBody>
          </p:sp>
        </mc:Fallback>
      </mc:AlternateContent>
    </p:spTree>
    <p:extLst>
      <p:ext uri="{BB962C8B-B14F-4D97-AF65-F5344CB8AC3E}">
        <p14:creationId xmlns:p14="http://schemas.microsoft.com/office/powerpoint/2010/main" val="32772614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5"/>
                                        </p:tgtEl>
                                        <p:attrNameLst>
                                          <p:attrName>style.visibility</p:attrName>
                                        </p:attrNameLst>
                                      </p:cBhvr>
                                      <p:to>
                                        <p:strVal val="visible"/>
                                      </p:to>
                                    </p:set>
                                    <p:anim calcmode="lin" valueType="num">
                                      <p:cBhvr additive="base">
                                        <p:cTn id="11" dur="500" fill="hold"/>
                                        <p:tgtEl>
                                          <p:spTgt spid="5"/>
                                        </p:tgtEl>
                                        <p:attrNameLst>
                                          <p:attrName>ppt_x</p:attrName>
                                        </p:attrNameLst>
                                      </p:cBhvr>
                                      <p:tavLst>
                                        <p:tav tm="0">
                                          <p:val>
                                            <p:strVal val="#ppt_x"/>
                                          </p:val>
                                        </p:tav>
                                        <p:tav tm="100000">
                                          <p:val>
                                            <p:strVal val="#ppt_x"/>
                                          </p:val>
                                        </p:tav>
                                      </p:tavLst>
                                    </p:anim>
                                    <p:anim calcmode="lin" valueType="num">
                                      <p:cBhvr additive="base">
                                        <p:cTn id="12" dur="500" fill="hold"/>
                                        <p:tgtEl>
                                          <p:spTgt spid="5"/>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8"/>
                                        </p:tgtEl>
                                        <p:attrNameLst>
                                          <p:attrName>style.visibility</p:attrName>
                                        </p:attrNameLst>
                                      </p:cBhvr>
                                      <p:to>
                                        <p:strVal val="visible"/>
                                      </p:to>
                                    </p:set>
                                    <p:anim calcmode="lin" valueType="num">
                                      <p:cBhvr additive="base">
                                        <p:cTn id="15" dur="500" fill="hold"/>
                                        <p:tgtEl>
                                          <p:spTgt spid="8"/>
                                        </p:tgtEl>
                                        <p:attrNameLst>
                                          <p:attrName>ppt_x</p:attrName>
                                        </p:attrNameLst>
                                      </p:cBhvr>
                                      <p:tavLst>
                                        <p:tav tm="0">
                                          <p:val>
                                            <p:strVal val="#ppt_x"/>
                                          </p:val>
                                        </p:tav>
                                        <p:tav tm="100000">
                                          <p:val>
                                            <p:strVal val="#ppt_x"/>
                                          </p:val>
                                        </p:tav>
                                      </p:tavLst>
                                    </p:anim>
                                    <p:anim calcmode="lin" valueType="num">
                                      <p:cBhvr additive="base">
                                        <p:cTn id="16"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14" presetClass="entr" presetSubtype="10" fill="hold" grpId="0" nodeType="clickEffect">
                                  <p:stCondLst>
                                    <p:cond delay="0"/>
                                  </p:stCondLst>
                                  <p:childTnLst>
                                    <p:set>
                                      <p:cBhvr>
                                        <p:cTn id="20" dur="1" fill="hold">
                                          <p:stCondLst>
                                            <p:cond delay="0"/>
                                          </p:stCondLst>
                                        </p:cTn>
                                        <p:tgtEl>
                                          <p:spTgt spid="6"/>
                                        </p:tgtEl>
                                        <p:attrNameLst>
                                          <p:attrName>style.visibility</p:attrName>
                                        </p:attrNameLst>
                                      </p:cBhvr>
                                      <p:to>
                                        <p:strVal val="visible"/>
                                      </p:to>
                                    </p:set>
                                    <p:animEffect transition="in" filter="randombar(horizontal)">
                                      <p:cBhvr>
                                        <p:cTn id="21" dur="500"/>
                                        <p:tgtEl>
                                          <p:spTgt spid="6"/>
                                        </p:tgtEl>
                                      </p:cBhvr>
                                    </p:animEffect>
                                  </p:childTnLst>
                                </p:cTn>
                              </p:par>
                            </p:childTnLst>
                          </p:cTn>
                        </p:par>
                      </p:childTnLst>
                    </p:cTn>
                  </p:par>
                  <p:par>
                    <p:cTn id="22" fill="hold">
                      <p:stCondLst>
                        <p:cond delay="indefinite"/>
                      </p:stCondLst>
                      <p:childTnLst>
                        <p:par>
                          <p:cTn id="23" fill="hold">
                            <p:stCondLst>
                              <p:cond delay="0"/>
                            </p:stCondLst>
                            <p:childTnLst>
                              <p:par>
                                <p:cTn id="24" presetID="14" presetClass="entr" presetSubtype="10" fill="hold" grpId="0" nodeType="clickEffect">
                                  <p:stCondLst>
                                    <p:cond delay="0"/>
                                  </p:stCondLst>
                                  <p:childTnLst>
                                    <p:set>
                                      <p:cBhvr>
                                        <p:cTn id="25" dur="1" fill="hold">
                                          <p:stCondLst>
                                            <p:cond delay="0"/>
                                          </p:stCondLst>
                                        </p:cTn>
                                        <p:tgtEl>
                                          <p:spTgt spid="7"/>
                                        </p:tgtEl>
                                        <p:attrNameLst>
                                          <p:attrName>style.visibility</p:attrName>
                                        </p:attrNameLst>
                                      </p:cBhvr>
                                      <p:to>
                                        <p:strVal val="visible"/>
                                      </p:to>
                                    </p:set>
                                    <p:animEffect transition="in" filter="randombar(horizontal)">
                                      <p:cBhvr>
                                        <p:cTn id="26" dur="500"/>
                                        <p:tgtEl>
                                          <p:spTgt spid="7"/>
                                        </p:tgtEl>
                                      </p:cBhvr>
                                    </p:animEffect>
                                  </p:childTnLst>
                                </p:cTn>
                              </p:par>
                            </p:childTnLst>
                          </p:cTn>
                        </p:par>
                      </p:childTnLst>
                    </p:cTn>
                  </p:par>
                  <p:par>
                    <p:cTn id="27" fill="hold">
                      <p:stCondLst>
                        <p:cond delay="indefinite"/>
                      </p:stCondLst>
                      <p:childTnLst>
                        <p:par>
                          <p:cTn id="28" fill="hold">
                            <p:stCondLst>
                              <p:cond delay="0"/>
                            </p:stCondLst>
                            <p:childTnLst>
                              <p:par>
                                <p:cTn id="29" presetID="16" presetClass="entr" presetSubtype="21" fill="hold" grpId="0" nodeType="clickEffect">
                                  <p:stCondLst>
                                    <p:cond delay="0"/>
                                  </p:stCondLst>
                                  <p:childTnLst>
                                    <p:set>
                                      <p:cBhvr>
                                        <p:cTn id="30" dur="1" fill="hold">
                                          <p:stCondLst>
                                            <p:cond delay="0"/>
                                          </p:stCondLst>
                                        </p:cTn>
                                        <p:tgtEl>
                                          <p:spTgt spid="9"/>
                                        </p:tgtEl>
                                        <p:attrNameLst>
                                          <p:attrName>style.visibility</p:attrName>
                                        </p:attrNameLst>
                                      </p:cBhvr>
                                      <p:to>
                                        <p:strVal val="visible"/>
                                      </p:to>
                                    </p:set>
                                    <p:animEffect transition="in" filter="barn(inVertical)">
                                      <p:cBhvr>
                                        <p:cTn id="31" dur="500"/>
                                        <p:tgtEl>
                                          <p:spTgt spid="9"/>
                                        </p:tgtEl>
                                      </p:cBhvr>
                                    </p:animEffect>
                                  </p:childTnLst>
                                </p:cTn>
                              </p:par>
                            </p:childTnLst>
                          </p:cTn>
                        </p:par>
                      </p:childTnLst>
                    </p:cTn>
                  </p:par>
                  <p:par>
                    <p:cTn id="32" fill="hold">
                      <p:stCondLst>
                        <p:cond delay="indefinite"/>
                      </p:stCondLst>
                      <p:childTnLst>
                        <p:par>
                          <p:cTn id="33" fill="hold">
                            <p:stCondLst>
                              <p:cond delay="0"/>
                            </p:stCondLst>
                            <p:childTnLst>
                              <p:par>
                                <p:cTn id="34" presetID="16" presetClass="entr" presetSubtype="21" fill="hold" grpId="0" nodeType="clickEffect">
                                  <p:stCondLst>
                                    <p:cond delay="0"/>
                                  </p:stCondLst>
                                  <p:childTnLst>
                                    <p:set>
                                      <p:cBhvr>
                                        <p:cTn id="35" dur="1" fill="hold">
                                          <p:stCondLst>
                                            <p:cond delay="0"/>
                                          </p:stCondLst>
                                        </p:cTn>
                                        <p:tgtEl>
                                          <p:spTgt spid="10"/>
                                        </p:tgtEl>
                                        <p:attrNameLst>
                                          <p:attrName>style.visibility</p:attrName>
                                        </p:attrNameLst>
                                      </p:cBhvr>
                                      <p:to>
                                        <p:strVal val="visible"/>
                                      </p:to>
                                    </p:set>
                                    <p:animEffect transition="in" filter="barn(inVertical)">
                                      <p:cBhvr>
                                        <p:cTn id="36" dur="500"/>
                                        <p:tgtEl>
                                          <p:spTgt spid="10"/>
                                        </p:tgtEl>
                                      </p:cBhvr>
                                    </p:animEffect>
                                  </p:childTnLst>
                                </p:cTn>
                              </p:par>
                            </p:childTnLst>
                          </p:cTn>
                        </p:par>
                      </p:childTnLst>
                    </p:cTn>
                  </p:par>
                  <p:par>
                    <p:cTn id="37" fill="hold">
                      <p:stCondLst>
                        <p:cond delay="indefinite"/>
                      </p:stCondLst>
                      <p:childTnLst>
                        <p:par>
                          <p:cTn id="38" fill="hold">
                            <p:stCondLst>
                              <p:cond delay="0"/>
                            </p:stCondLst>
                            <p:childTnLst>
                              <p:par>
                                <p:cTn id="39" presetID="21" presetClass="entr" presetSubtype="1" fill="hold" grpId="0" nodeType="clickEffect">
                                  <p:stCondLst>
                                    <p:cond delay="0"/>
                                  </p:stCondLst>
                                  <p:childTnLst>
                                    <p:set>
                                      <p:cBhvr>
                                        <p:cTn id="40" dur="1" fill="hold">
                                          <p:stCondLst>
                                            <p:cond delay="0"/>
                                          </p:stCondLst>
                                        </p:cTn>
                                        <p:tgtEl>
                                          <p:spTgt spid="14"/>
                                        </p:tgtEl>
                                        <p:attrNameLst>
                                          <p:attrName>style.visibility</p:attrName>
                                        </p:attrNameLst>
                                      </p:cBhvr>
                                      <p:to>
                                        <p:strVal val="visible"/>
                                      </p:to>
                                    </p:set>
                                    <p:animEffect transition="in" filter="wheel(1)">
                                      <p:cBhvr>
                                        <p:cTn id="41" dur="1000"/>
                                        <p:tgtEl>
                                          <p:spTgt spid="14"/>
                                        </p:tgtEl>
                                      </p:cBhvr>
                                    </p:animEffect>
                                  </p:childTnLst>
                                </p:cTn>
                              </p:par>
                              <p:par>
                                <p:cTn id="42" presetID="21" presetClass="entr" presetSubtype="1" fill="hold" grpId="0" nodeType="withEffect">
                                  <p:stCondLst>
                                    <p:cond delay="0"/>
                                  </p:stCondLst>
                                  <p:childTnLst>
                                    <p:set>
                                      <p:cBhvr>
                                        <p:cTn id="43" dur="1" fill="hold">
                                          <p:stCondLst>
                                            <p:cond delay="0"/>
                                          </p:stCondLst>
                                        </p:cTn>
                                        <p:tgtEl>
                                          <p:spTgt spid="15"/>
                                        </p:tgtEl>
                                        <p:attrNameLst>
                                          <p:attrName>style.visibility</p:attrName>
                                        </p:attrNameLst>
                                      </p:cBhvr>
                                      <p:to>
                                        <p:strVal val="visible"/>
                                      </p:to>
                                    </p:set>
                                    <p:animEffect transition="in" filter="wheel(1)">
                                      <p:cBhvr>
                                        <p:cTn id="44" dur="1000"/>
                                        <p:tgtEl>
                                          <p:spTgt spid="15"/>
                                        </p:tgtEl>
                                      </p:cBhvr>
                                    </p:animEffect>
                                  </p:childTnLst>
                                </p:cTn>
                              </p:par>
                              <p:par>
                                <p:cTn id="45" presetID="21" presetClass="entr" presetSubtype="1" fill="hold" grpId="0" nodeType="withEffect">
                                  <p:stCondLst>
                                    <p:cond delay="0"/>
                                  </p:stCondLst>
                                  <p:childTnLst>
                                    <p:set>
                                      <p:cBhvr>
                                        <p:cTn id="46" dur="1" fill="hold">
                                          <p:stCondLst>
                                            <p:cond delay="0"/>
                                          </p:stCondLst>
                                        </p:cTn>
                                        <p:tgtEl>
                                          <p:spTgt spid="16"/>
                                        </p:tgtEl>
                                        <p:attrNameLst>
                                          <p:attrName>style.visibility</p:attrName>
                                        </p:attrNameLst>
                                      </p:cBhvr>
                                      <p:to>
                                        <p:strVal val="visible"/>
                                      </p:to>
                                    </p:set>
                                    <p:animEffect transition="in" filter="wheel(1)">
                                      <p:cBhvr>
                                        <p:cTn id="47" dur="1000"/>
                                        <p:tgtEl>
                                          <p:spTgt spid="16"/>
                                        </p:tgtEl>
                                      </p:cBhvr>
                                    </p:animEffect>
                                  </p:childTnLst>
                                </p:cTn>
                              </p:par>
                            </p:childTnLst>
                          </p:cTn>
                        </p:par>
                      </p:childTnLst>
                    </p:cTn>
                  </p:par>
                  <p:par>
                    <p:cTn id="48" fill="hold">
                      <p:stCondLst>
                        <p:cond delay="indefinite"/>
                      </p:stCondLst>
                      <p:childTnLst>
                        <p:par>
                          <p:cTn id="49" fill="hold">
                            <p:stCondLst>
                              <p:cond delay="0"/>
                            </p:stCondLst>
                            <p:childTnLst>
                              <p:par>
                                <p:cTn id="50" presetID="6" presetClass="entr" presetSubtype="16" fill="hold" grpId="0" nodeType="clickEffect">
                                  <p:stCondLst>
                                    <p:cond delay="0"/>
                                  </p:stCondLst>
                                  <p:childTnLst>
                                    <p:set>
                                      <p:cBhvr>
                                        <p:cTn id="51" dur="1" fill="hold">
                                          <p:stCondLst>
                                            <p:cond delay="0"/>
                                          </p:stCondLst>
                                        </p:cTn>
                                        <p:tgtEl>
                                          <p:spTgt spid="17"/>
                                        </p:tgtEl>
                                        <p:attrNameLst>
                                          <p:attrName>style.visibility</p:attrName>
                                        </p:attrNameLst>
                                      </p:cBhvr>
                                      <p:to>
                                        <p:strVal val="visible"/>
                                      </p:to>
                                    </p:set>
                                    <p:animEffect transition="in" filter="circle(in)">
                                      <p:cBhvr>
                                        <p:cTn id="52" dur="1000"/>
                                        <p:tgtEl>
                                          <p:spTgt spid="17"/>
                                        </p:tgtEl>
                                      </p:cBhvr>
                                    </p:animEffect>
                                  </p:childTnLst>
                                </p:cTn>
                              </p:par>
                            </p:childTnLst>
                          </p:cTn>
                        </p:par>
                      </p:childTnLst>
                    </p:cTn>
                  </p:par>
                  <p:par>
                    <p:cTn id="53" fill="hold">
                      <p:stCondLst>
                        <p:cond delay="indefinite"/>
                      </p:stCondLst>
                      <p:childTnLst>
                        <p:par>
                          <p:cTn id="54" fill="hold">
                            <p:stCondLst>
                              <p:cond delay="0"/>
                            </p:stCondLst>
                            <p:childTnLst>
                              <p:par>
                                <p:cTn id="55" presetID="6" presetClass="entr" presetSubtype="16" fill="hold" grpId="0" nodeType="clickEffect">
                                  <p:stCondLst>
                                    <p:cond delay="0"/>
                                  </p:stCondLst>
                                  <p:childTnLst>
                                    <p:set>
                                      <p:cBhvr>
                                        <p:cTn id="56" dur="1" fill="hold">
                                          <p:stCondLst>
                                            <p:cond delay="0"/>
                                          </p:stCondLst>
                                        </p:cTn>
                                        <p:tgtEl>
                                          <p:spTgt spid="18"/>
                                        </p:tgtEl>
                                        <p:attrNameLst>
                                          <p:attrName>style.visibility</p:attrName>
                                        </p:attrNameLst>
                                      </p:cBhvr>
                                      <p:to>
                                        <p:strVal val="visible"/>
                                      </p:to>
                                    </p:set>
                                    <p:animEffect transition="in" filter="circle(in)">
                                      <p:cBhvr>
                                        <p:cTn id="57" dur="1000"/>
                                        <p:tgtEl>
                                          <p:spTgt spid="18"/>
                                        </p:tgtEl>
                                      </p:cBhvr>
                                    </p:animEffect>
                                  </p:childTnLst>
                                </p:cTn>
                              </p:par>
                            </p:childTnLst>
                          </p:cTn>
                        </p:par>
                      </p:childTnLst>
                    </p:cTn>
                  </p:par>
                  <p:par>
                    <p:cTn id="58" fill="hold">
                      <p:stCondLst>
                        <p:cond delay="indefinite"/>
                      </p:stCondLst>
                      <p:childTnLst>
                        <p:par>
                          <p:cTn id="59" fill="hold">
                            <p:stCondLst>
                              <p:cond delay="0"/>
                            </p:stCondLst>
                            <p:childTnLst>
                              <p:par>
                                <p:cTn id="60" presetID="6" presetClass="entr" presetSubtype="16" fill="hold" grpId="0" nodeType="clickEffect">
                                  <p:stCondLst>
                                    <p:cond delay="0"/>
                                  </p:stCondLst>
                                  <p:childTnLst>
                                    <p:set>
                                      <p:cBhvr>
                                        <p:cTn id="61" dur="1" fill="hold">
                                          <p:stCondLst>
                                            <p:cond delay="0"/>
                                          </p:stCondLst>
                                        </p:cTn>
                                        <p:tgtEl>
                                          <p:spTgt spid="19"/>
                                        </p:tgtEl>
                                        <p:attrNameLst>
                                          <p:attrName>style.visibility</p:attrName>
                                        </p:attrNameLst>
                                      </p:cBhvr>
                                      <p:to>
                                        <p:strVal val="visible"/>
                                      </p:to>
                                    </p:set>
                                    <p:animEffect transition="in" filter="circle(in)">
                                      <p:cBhvr>
                                        <p:cTn id="62" dur="1000"/>
                                        <p:tgtEl>
                                          <p:spTgt spid="19"/>
                                        </p:tgtEl>
                                      </p:cBhvr>
                                    </p:animEffect>
                                  </p:childTnLst>
                                </p:cTn>
                              </p:par>
                            </p:childTnLst>
                          </p:cTn>
                        </p:par>
                      </p:childTnLst>
                    </p:cTn>
                  </p:par>
                  <p:par>
                    <p:cTn id="63" fill="hold">
                      <p:stCondLst>
                        <p:cond delay="indefinite"/>
                      </p:stCondLst>
                      <p:childTnLst>
                        <p:par>
                          <p:cTn id="64" fill="hold">
                            <p:stCondLst>
                              <p:cond delay="0"/>
                            </p:stCondLst>
                            <p:childTnLst>
                              <p:par>
                                <p:cTn id="65" presetID="6" presetClass="entr" presetSubtype="16" fill="hold" grpId="0" nodeType="clickEffect">
                                  <p:stCondLst>
                                    <p:cond delay="0"/>
                                  </p:stCondLst>
                                  <p:childTnLst>
                                    <p:set>
                                      <p:cBhvr>
                                        <p:cTn id="66" dur="1" fill="hold">
                                          <p:stCondLst>
                                            <p:cond delay="0"/>
                                          </p:stCondLst>
                                        </p:cTn>
                                        <p:tgtEl>
                                          <p:spTgt spid="20"/>
                                        </p:tgtEl>
                                        <p:attrNameLst>
                                          <p:attrName>style.visibility</p:attrName>
                                        </p:attrNameLst>
                                      </p:cBhvr>
                                      <p:to>
                                        <p:strVal val="visible"/>
                                      </p:to>
                                    </p:set>
                                    <p:animEffect transition="in" filter="circle(in)">
                                      <p:cBhvr>
                                        <p:cTn id="67" dur="10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5" grpId="0"/>
      <p:bldP spid="6" grpId="0"/>
      <p:bldP spid="7" grpId="0"/>
      <p:bldP spid="8" grpId="0"/>
      <p:bldP spid="9" grpId="0"/>
      <p:bldP spid="10" grpId="0"/>
      <p:bldP spid="14" grpId="0"/>
      <p:bldP spid="15" grpId="0"/>
      <p:bldP spid="16" grpId="0"/>
      <p:bldP spid="17" grpId="0"/>
      <p:bldP spid="18" grpId="0"/>
      <p:bldP spid="19" grpId="0"/>
      <p:bldP spid="20" grpId="0"/>
    </p:bldLst>
  </p:timing>
</p:sld>
</file>

<file path=ppt/slides/slide3.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2847473" y="2622884"/>
            <a:ext cx="6148137" cy="3762626"/>
          </a:xfrm>
        </p:spPr>
        <p:txBody>
          <a:bodyPr>
            <a:normAutofit fontScale="92500" lnSpcReduction="10000"/>
          </a:bodyPr>
          <a:lstStyle/>
          <a:p>
            <a:pPr marL="0" indent="0" algn="ctr">
              <a:buNone/>
            </a:pPr>
            <a:r>
              <a:rPr lang="vi-VN" b="1" dirty="0" smtClean="0">
                <a:solidFill>
                  <a:srgbClr val="FF0000"/>
                </a:solidFill>
                <a:latin typeface="Times New Roman" panose="02020603050405020304" pitchFamily="18" charset="0"/>
                <a:cs typeface="Times New Roman" panose="02020603050405020304" pitchFamily="18" charset="0"/>
              </a:rPr>
              <a:t>3m 45cm = 345cm</a:t>
            </a:r>
          </a:p>
          <a:p>
            <a:pPr marL="0" indent="0" algn="ctr">
              <a:buNone/>
            </a:pPr>
            <a:r>
              <a:rPr lang="vi-VN" b="1" dirty="0" smtClean="0">
                <a:solidFill>
                  <a:srgbClr val="FF0000"/>
                </a:solidFill>
                <a:latin typeface="Times New Roman" panose="02020603050405020304" pitchFamily="18" charset="0"/>
                <a:cs typeface="Times New Roman" panose="02020603050405020304" pitchFamily="18" charset="0"/>
              </a:rPr>
              <a:t>Diện tích bức tường hình chữ nhật là:</a:t>
            </a:r>
          </a:p>
          <a:p>
            <a:pPr marL="0" indent="0" algn="ctr">
              <a:buNone/>
            </a:pPr>
            <a:r>
              <a:rPr lang="vi-VN" b="1" dirty="0" smtClean="0">
                <a:solidFill>
                  <a:srgbClr val="FF0000"/>
                </a:solidFill>
                <a:latin typeface="Times New Roman" panose="02020603050405020304" pitchFamily="18" charset="0"/>
                <a:cs typeface="Times New Roman" panose="02020603050405020304" pitchFamily="18" charset="0"/>
              </a:rPr>
              <a:t>345 × 240 = 82800 (cm</a:t>
            </a:r>
            <a:r>
              <a:rPr lang="vi-VN" b="1" baseline="30000" dirty="0" smtClean="0">
                <a:solidFill>
                  <a:srgbClr val="FF0000"/>
                </a:solidFill>
                <a:latin typeface="Times New Roman" panose="02020603050405020304" pitchFamily="18" charset="0"/>
                <a:cs typeface="Times New Roman" panose="02020603050405020304" pitchFamily="18" charset="0"/>
              </a:rPr>
              <a:t>2</a:t>
            </a:r>
            <a:r>
              <a:rPr lang="vi-VN" b="1" dirty="0" smtClean="0">
                <a:solidFill>
                  <a:srgbClr val="FF0000"/>
                </a:solidFill>
                <a:latin typeface="Times New Roman" panose="02020603050405020304" pitchFamily="18" charset="0"/>
                <a:cs typeface="Times New Roman" panose="02020603050405020304" pitchFamily="18" charset="0"/>
              </a:rPr>
              <a:t>)</a:t>
            </a:r>
          </a:p>
          <a:p>
            <a:pPr marL="0" indent="0" algn="ctr">
              <a:buNone/>
            </a:pPr>
            <a:r>
              <a:rPr lang="vi-VN" b="1" dirty="0" smtClean="0">
                <a:solidFill>
                  <a:srgbClr val="FF0000"/>
                </a:solidFill>
                <a:latin typeface="Times New Roman" panose="02020603050405020304" pitchFamily="18" charset="0"/>
                <a:cs typeface="Times New Roman" panose="02020603050405020304" pitchFamily="18" charset="0"/>
              </a:rPr>
              <a:t>Diện tích một viên gạch hình vuông là:</a:t>
            </a:r>
          </a:p>
          <a:p>
            <a:pPr marL="0" indent="0" algn="ctr">
              <a:buNone/>
            </a:pPr>
            <a:r>
              <a:rPr lang="vi-VN" b="1" dirty="0" smtClean="0">
                <a:solidFill>
                  <a:srgbClr val="FF0000"/>
                </a:solidFill>
                <a:latin typeface="Times New Roman" panose="02020603050405020304" pitchFamily="18" charset="0"/>
                <a:cs typeface="Times New Roman" panose="02020603050405020304" pitchFamily="18" charset="0"/>
              </a:rPr>
              <a:t>20 × 20 = 400 (cm</a:t>
            </a:r>
            <a:r>
              <a:rPr lang="vi-VN" b="1" baseline="30000" dirty="0" smtClean="0">
                <a:solidFill>
                  <a:srgbClr val="FF0000"/>
                </a:solidFill>
                <a:latin typeface="Times New Roman" panose="02020603050405020304" pitchFamily="18" charset="0"/>
                <a:cs typeface="Times New Roman" panose="02020603050405020304" pitchFamily="18" charset="0"/>
              </a:rPr>
              <a:t>2</a:t>
            </a:r>
            <a:r>
              <a:rPr lang="vi-VN" b="1" dirty="0" smtClean="0">
                <a:solidFill>
                  <a:srgbClr val="FF0000"/>
                </a:solidFill>
                <a:latin typeface="Times New Roman" panose="02020603050405020304" pitchFamily="18" charset="0"/>
                <a:cs typeface="Times New Roman" panose="02020603050405020304" pitchFamily="18" charset="0"/>
              </a:rPr>
              <a:t>)</a:t>
            </a:r>
          </a:p>
          <a:p>
            <a:pPr marL="0" indent="0" algn="ctr">
              <a:buNone/>
            </a:pPr>
            <a:r>
              <a:rPr lang="vi-VN" b="1" dirty="0" smtClean="0">
                <a:solidFill>
                  <a:srgbClr val="FF0000"/>
                </a:solidFill>
                <a:latin typeface="Times New Roman" panose="02020603050405020304" pitchFamily="18" charset="0"/>
                <a:cs typeface="Times New Roman" panose="02020603050405020304" pitchFamily="18" charset="0"/>
              </a:rPr>
              <a:t>Số viên gạch cần mua là: </a:t>
            </a:r>
          </a:p>
          <a:p>
            <a:pPr marL="0" indent="0" algn="ctr">
              <a:buNone/>
            </a:pPr>
            <a:r>
              <a:rPr lang="vi-VN" b="1" dirty="0" smtClean="0">
                <a:solidFill>
                  <a:srgbClr val="FF0000"/>
                </a:solidFill>
                <a:latin typeface="Times New Roman" panose="02020603050405020304" pitchFamily="18" charset="0"/>
                <a:cs typeface="Times New Roman" panose="02020603050405020304" pitchFamily="18" charset="0"/>
              </a:rPr>
              <a:t>82800 : 400 = 207 (viên gạch)</a:t>
            </a:r>
          </a:p>
          <a:p>
            <a:pPr marL="0" indent="0" algn="ctr">
              <a:buNone/>
            </a:pPr>
            <a:r>
              <a:rPr lang="vi-VN" b="1" dirty="0" smtClean="0">
                <a:solidFill>
                  <a:srgbClr val="FF0000"/>
                </a:solidFill>
                <a:latin typeface="Times New Roman" panose="02020603050405020304" pitchFamily="18" charset="0"/>
                <a:cs typeface="Times New Roman" panose="02020603050405020304" pitchFamily="18" charset="0"/>
              </a:rPr>
              <a:t>Đáp số: 207 viên gạch</a:t>
            </a:r>
          </a:p>
        </p:txBody>
      </p:sp>
      <p:sp>
        <p:nvSpPr>
          <p:cNvPr id="4" name="Subtitle 2"/>
          <p:cNvSpPr>
            <a:spLocks noGrp="1"/>
          </p:cNvSpPr>
          <p:nvPr>
            <p:ph type="title"/>
          </p:nvPr>
        </p:nvSpPr>
        <p:spPr>
          <a:xfrm>
            <a:off x="216568" y="300957"/>
            <a:ext cx="11758863" cy="1325563"/>
          </a:xfrm>
        </p:spPr>
        <p:txBody>
          <a:bodyPr>
            <a:normAutofit fontScale="90000"/>
          </a:bodyPr>
          <a:lstStyle/>
          <a:p>
            <a:pPr algn="just"/>
            <a:r>
              <a:rPr lang="en-US" sz="3200" b="1" dirty="0" smtClean="0">
                <a:solidFill>
                  <a:srgbClr val="0070C0"/>
                </a:solidFill>
                <a:latin typeface="Times New Roman" panose="02020603050405020304" pitchFamily="18" charset="0"/>
                <a:cs typeface="Times New Roman" panose="02020603050405020304" pitchFamily="18" charset="0"/>
              </a:rPr>
              <a:t> </a:t>
            </a:r>
            <a:r>
              <a:rPr lang="en-US" sz="3200" b="1" dirty="0" err="1" smtClean="0">
                <a:solidFill>
                  <a:srgbClr val="0070C0"/>
                </a:solidFill>
                <a:latin typeface="Times New Roman" panose="02020603050405020304" pitchFamily="18" charset="0"/>
                <a:cs typeface="Times New Roman" panose="02020603050405020304" pitchFamily="18" charset="0"/>
              </a:rPr>
              <a:t>Bài</a:t>
            </a:r>
            <a:r>
              <a:rPr lang="en-US" sz="3200" b="1" dirty="0" smtClean="0">
                <a:solidFill>
                  <a:srgbClr val="0070C0"/>
                </a:solidFill>
                <a:latin typeface="Times New Roman" panose="02020603050405020304" pitchFamily="18" charset="0"/>
                <a:cs typeface="Times New Roman" panose="02020603050405020304" pitchFamily="18" charset="0"/>
              </a:rPr>
              <a:t> 3:</a:t>
            </a:r>
            <a:r>
              <a:rPr lang="vi-VN" sz="3200" b="1" dirty="0" smtClean="0">
                <a:solidFill>
                  <a:srgbClr val="0070C0"/>
                </a:solidFill>
                <a:latin typeface="Times New Roman" panose="02020603050405020304" pitchFamily="18" charset="0"/>
                <a:cs typeface="Times New Roman" panose="02020603050405020304" pitchFamily="18" charset="0"/>
              </a:rPr>
              <a:t> Người ta định ốp một bức tường hình chữ nhật có chiều dài 3m 45cm, chiều rộng 240 cm bằng gạch hình vuông cạnh 20cm. Hỏi cần mua bao nhiêu viên gạch, biết rằng diện tích phẩn mạch vữa không đáng kể ?</a:t>
            </a:r>
            <a:endParaRPr lang="en-US" sz="3200" b="1" dirty="0" smtClean="0">
              <a:solidFill>
                <a:srgbClr val="0070C0"/>
              </a:solidFill>
              <a:latin typeface="Times New Roman" panose="02020603050405020304" pitchFamily="18" charset="0"/>
              <a:cs typeface="Times New Roman" panose="02020603050405020304" pitchFamily="18" charset="0"/>
            </a:endParaRPr>
          </a:p>
        </p:txBody>
      </p:sp>
      <p:sp>
        <p:nvSpPr>
          <p:cNvPr id="6" name="Rectangle 5"/>
          <p:cNvSpPr/>
          <p:nvPr/>
        </p:nvSpPr>
        <p:spPr>
          <a:xfrm>
            <a:off x="5439204" y="1840650"/>
            <a:ext cx="747320" cy="461665"/>
          </a:xfrm>
          <a:prstGeom prst="rect">
            <a:avLst/>
          </a:prstGeom>
        </p:spPr>
        <p:txBody>
          <a:bodyPr wrap="none">
            <a:spAutoFit/>
          </a:bodyPr>
          <a:lstStyle/>
          <a:p>
            <a:r>
              <a:rPr lang="vi-VN" sz="2400" b="1" dirty="0" smtClean="0">
                <a:solidFill>
                  <a:srgbClr val="0070C0"/>
                </a:solidFill>
                <a:latin typeface="Times New Roman" panose="02020603050405020304" pitchFamily="18" charset="0"/>
                <a:cs typeface="Times New Roman" panose="02020603050405020304" pitchFamily="18" charset="0"/>
              </a:rPr>
              <a:t>Giải</a:t>
            </a:r>
            <a:endParaRPr lang="en-US" sz="2400" dirty="0">
              <a:solidFill>
                <a:srgbClr val="0070C0"/>
              </a:solidFill>
            </a:endParaRPr>
          </a:p>
        </p:txBody>
      </p:sp>
      <p:cxnSp>
        <p:nvCxnSpPr>
          <p:cNvPr id="8" name="Straight Connector 7"/>
          <p:cNvCxnSpPr/>
          <p:nvPr/>
        </p:nvCxnSpPr>
        <p:spPr>
          <a:xfrm flipV="1">
            <a:off x="5166360" y="749808"/>
            <a:ext cx="3995928" cy="9144"/>
          </a:xfrm>
          <a:prstGeom prst="line">
            <a:avLst/>
          </a:prstGeom>
          <a:ln>
            <a:solidFill>
              <a:srgbClr val="FF0000"/>
            </a:solidFill>
          </a:ln>
        </p:spPr>
        <p:style>
          <a:lnRef idx="3">
            <a:schemeClr val="dk1"/>
          </a:lnRef>
          <a:fillRef idx="0">
            <a:schemeClr val="dk1"/>
          </a:fillRef>
          <a:effectRef idx="2">
            <a:schemeClr val="dk1"/>
          </a:effectRef>
          <a:fontRef idx="minor">
            <a:schemeClr val="tx1"/>
          </a:fontRef>
        </p:style>
      </p:cxnSp>
      <p:cxnSp>
        <p:nvCxnSpPr>
          <p:cNvPr id="10" name="Straight Connector 9"/>
          <p:cNvCxnSpPr/>
          <p:nvPr/>
        </p:nvCxnSpPr>
        <p:spPr>
          <a:xfrm flipV="1">
            <a:off x="10765375" y="758952"/>
            <a:ext cx="1210056" cy="16764"/>
          </a:xfrm>
          <a:prstGeom prst="line">
            <a:avLst/>
          </a:prstGeom>
          <a:ln>
            <a:solidFill>
              <a:srgbClr val="FF0000"/>
            </a:solidFill>
          </a:ln>
        </p:spPr>
        <p:style>
          <a:lnRef idx="3">
            <a:schemeClr val="dk1"/>
          </a:lnRef>
          <a:fillRef idx="0">
            <a:schemeClr val="dk1"/>
          </a:fillRef>
          <a:effectRef idx="2">
            <a:schemeClr val="dk1"/>
          </a:effectRef>
          <a:fontRef idx="minor">
            <a:schemeClr val="tx1"/>
          </a:fontRef>
        </p:style>
      </p:cxnSp>
      <p:cxnSp>
        <p:nvCxnSpPr>
          <p:cNvPr id="13" name="Straight Connector 12"/>
          <p:cNvCxnSpPr/>
          <p:nvPr/>
        </p:nvCxnSpPr>
        <p:spPr>
          <a:xfrm>
            <a:off x="344424" y="1176528"/>
            <a:ext cx="844296" cy="12192"/>
          </a:xfrm>
          <a:prstGeom prst="line">
            <a:avLst/>
          </a:prstGeom>
          <a:ln>
            <a:solidFill>
              <a:srgbClr val="FF0000"/>
            </a:solidFill>
          </a:ln>
        </p:spPr>
        <p:style>
          <a:lnRef idx="3">
            <a:schemeClr val="dk1"/>
          </a:lnRef>
          <a:fillRef idx="0">
            <a:schemeClr val="dk1"/>
          </a:fillRef>
          <a:effectRef idx="2">
            <a:schemeClr val="dk1"/>
          </a:effectRef>
          <a:fontRef idx="minor">
            <a:schemeClr val="tx1"/>
          </a:fontRef>
        </p:style>
      </p:cxnSp>
      <p:cxnSp>
        <p:nvCxnSpPr>
          <p:cNvPr id="16" name="Straight Connector 15"/>
          <p:cNvCxnSpPr/>
          <p:nvPr/>
        </p:nvCxnSpPr>
        <p:spPr>
          <a:xfrm>
            <a:off x="1350264" y="1167648"/>
            <a:ext cx="2837688" cy="8880"/>
          </a:xfrm>
          <a:prstGeom prst="line">
            <a:avLst/>
          </a:prstGeom>
          <a:ln>
            <a:solidFill>
              <a:srgbClr val="FF0000"/>
            </a:solidFill>
          </a:ln>
        </p:spPr>
        <p:style>
          <a:lnRef idx="3">
            <a:schemeClr val="dk1"/>
          </a:lnRef>
          <a:fillRef idx="0">
            <a:schemeClr val="dk1"/>
          </a:fillRef>
          <a:effectRef idx="2">
            <a:schemeClr val="dk1"/>
          </a:effectRef>
          <a:fontRef idx="minor">
            <a:schemeClr val="tx1"/>
          </a:fontRef>
        </p:style>
      </p:cxnSp>
      <p:cxnSp>
        <p:nvCxnSpPr>
          <p:cNvPr id="18" name="Straight Connector 17"/>
          <p:cNvCxnSpPr/>
          <p:nvPr/>
        </p:nvCxnSpPr>
        <p:spPr>
          <a:xfrm>
            <a:off x="5321648" y="1167648"/>
            <a:ext cx="4343560" cy="0"/>
          </a:xfrm>
          <a:prstGeom prst="line">
            <a:avLst/>
          </a:prstGeom>
          <a:ln>
            <a:solidFill>
              <a:srgbClr val="FF0000"/>
            </a:solidFill>
          </a:ln>
        </p:spPr>
        <p:style>
          <a:lnRef idx="3">
            <a:schemeClr val="dk1"/>
          </a:lnRef>
          <a:fillRef idx="0">
            <a:schemeClr val="dk1"/>
          </a:fillRef>
          <a:effectRef idx="2">
            <a:schemeClr val="dk1"/>
          </a:effectRef>
          <a:fontRef idx="minor">
            <a:schemeClr val="tx1"/>
          </a:fontRef>
        </p:style>
      </p:cxnSp>
      <p:cxnSp>
        <p:nvCxnSpPr>
          <p:cNvPr id="11" name="Straight Connector 10"/>
          <p:cNvCxnSpPr/>
          <p:nvPr/>
        </p:nvCxnSpPr>
        <p:spPr>
          <a:xfrm>
            <a:off x="344424" y="1554331"/>
            <a:ext cx="1596671" cy="0"/>
          </a:xfrm>
          <a:prstGeom prst="line">
            <a:avLst/>
          </a:prstGeom>
          <a:ln>
            <a:solidFill>
              <a:srgbClr val="FF0000"/>
            </a:solidFill>
          </a:ln>
        </p:spPr>
        <p:style>
          <a:lnRef idx="3">
            <a:schemeClr val="dk1"/>
          </a:lnRef>
          <a:fillRef idx="0">
            <a:schemeClr val="dk1"/>
          </a:fillRef>
          <a:effectRef idx="2">
            <a:schemeClr val="dk1"/>
          </a:effectRef>
          <a:fontRef idx="minor">
            <a:schemeClr val="tx1"/>
          </a:fontRef>
        </p:style>
      </p:cxnSp>
    </p:spTree>
    <p:extLst>
      <p:ext uri="{BB962C8B-B14F-4D97-AF65-F5344CB8AC3E}">
        <p14:creationId xmlns:p14="http://schemas.microsoft.com/office/powerpoint/2010/main" val="19081497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6" presetClass="entr" presetSubtype="21" fill="hold" nodeType="clickEffect">
                                  <p:stCondLst>
                                    <p:cond delay="0"/>
                                  </p:stCondLst>
                                  <p:childTnLst>
                                    <p:set>
                                      <p:cBhvr>
                                        <p:cTn id="12" dur="1" fill="hold">
                                          <p:stCondLst>
                                            <p:cond delay="0"/>
                                          </p:stCondLst>
                                        </p:cTn>
                                        <p:tgtEl>
                                          <p:spTgt spid="8"/>
                                        </p:tgtEl>
                                        <p:attrNameLst>
                                          <p:attrName>style.visibility</p:attrName>
                                        </p:attrNameLst>
                                      </p:cBhvr>
                                      <p:to>
                                        <p:strVal val="visible"/>
                                      </p:to>
                                    </p:set>
                                    <p:animEffect transition="in" filter="barn(inVertical)">
                                      <p:cBhvr>
                                        <p:cTn id="13" dur="500"/>
                                        <p:tgtEl>
                                          <p:spTgt spid="8"/>
                                        </p:tgtEl>
                                      </p:cBhvr>
                                    </p:animEffect>
                                  </p:childTnLst>
                                </p:cTn>
                              </p:par>
                              <p:par>
                                <p:cTn id="14" presetID="16" presetClass="entr" presetSubtype="21" fill="hold" nodeType="withEffect">
                                  <p:stCondLst>
                                    <p:cond delay="0"/>
                                  </p:stCondLst>
                                  <p:childTnLst>
                                    <p:set>
                                      <p:cBhvr>
                                        <p:cTn id="15" dur="1" fill="hold">
                                          <p:stCondLst>
                                            <p:cond delay="0"/>
                                          </p:stCondLst>
                                        </p:cTn>
                                        <p:tgtEl>
                                          <p:spTgt spid="10"/>
                                        </p:tgtEl>
                                        <p:attrNameLst>
                                          <p:attrName>style.visibility</p:attrName>
                                        </p:attrNameLst>
                                      </p:cBhvr>
                                      <p:to>
                                        <p:strVal val="visible"/>
                                      </p:to>
                                    </p:set>
                                    <p:animEffect transition="in" filter="barn(inVertical)">
                                      <p:cBhvr>
                                        <p:cTn id="16" dur="500"/>
                                        <p:tgtEl>
                                          <p:spTgt spid="10"/>
                                        </p:tgtEl>
                                      </p:cBhvr>
                                    </p:animEffect>
                                  </p:childTnLst>
                                </p:cTn>
                              </p:par>
                              <p:par>
                                <p:cTn id="17" presetID="16" presetClass="entr" presetSubtype="21" fill="hold" nodeType="withEffect">
                                  <p:stCondLst>
                                    <p:cond delay="0"/>
                                  </p:stCondLst>
                                  <p:childTnLst>
                                    <p:set>
                                      <p:cBhvr>
                                        <p:cTn id="18" dur="1" fill="hold">
                                          <p:stCondLst>
                                            <p:cond delay="0"/>
                                          </p:stCondLst>
                                        </p:cTn>
                                        <p:tgtEl>
                                          <p:spTgt spid="13"/>
                                        </p:tgtEl>
                                        <p:attrNameLst>
                                          <p:attrName>style.visibility</p:attrName>
                                        </p:attrNameLst>
                                      </p:cBhvr>
                                      <p:to>
                                        <p:strVal val="visible"/>
                                      </p:to>
                                    </p:set>
                                    <p:animEffect transition="in" filter="barn(inVertical)">
                                      <p:cBhvr>
                                        <p:cTn id="19" dur="500"/>
                                        <p:tgtEl>
                                          <p:spTgt spid="13"/>
                                        </p:tgtEl>
                                      </p:cBhvr>
                                    </p:animEffect>
                                  </p:childTnLst>
                                </p:cTn>
                              </p:par>
                              <p:par>
                                <p:cTn id="20" presetID="16" presetClass="entr" presetSubtype="21" fill="hold" nodeType="withEffect">
                                  <p:stCondLst>
                                    <p:cond delay="0"/>
                                  </p:stCondLst>
                                  <p:childTnLst>
                                    <p:set>
                                      <p:cBhvr>
                                        <p:cTn id="21" dur="1" fill="hold">
                                          <p:stCondLst>
                                            <p:cond delay="0"/>
                                          </p:stCondLst>
                                        </p:cTn>
                                        <p:tgtEl>
                                          <p:spTgt spid="16"/>
                                        </p:tgtEl>
                                        <p:attrNameLst>
                                          <p:attrName>style.visibility</p:attrName>
                                        </p:attrNameLst>
                                      </p:cBhvr>
                                      <p:to>
                                        <p:strVal val="visible"/>
                                      </p:to>
                                    </p:set>
                                    <p:animEffect transition="in" filter="barn(inVertical)">
                                      <p:cBhvr>
                                        <p:cTn id="22" dur="500"/>
                                        <p:tgtEl>
                                          <p:spTgt spid="16"/>
                                        </p:tgtEl>
                                      </p:cBhvr>
                                    </p:animEffect>
                                  </p:childTnLst>
                                </p:cTn>
                              </p:par>
                              <p:par>
                                <p:cTn id="23" presetID="16" presetClass="entr" presetSubtype="21" fill="hold" nodeType="withEffect">
                                  <p:stCondLst>
                                    <p:cond delay="0"/>
                                  </p:stCondLst>
                                  <p:childTnLst>
                                    <p:set>
                                      <p:cBhvr>
                                        <p:cTn id="24" dur="1" fill="hold">
                                          <p:stCondLst>
                                            <p:cond delay="0"/>
                                          </p:stCondLst>
                                        </p:cTn>
                                        <p:tgtEl>
                                          <p:spTgt spid="18"/>
                                        </p:tgtEl>
                                        <p:attrNameLst>
                                          <p:attrName>style.visibility</p:attrName>
                                        </p:attrNameLst>
                                      </p:cBhvr>
                                      <p:to>
                                        <p:strVal val="visible"/>
                                      </p:to>
                                    </p:set>
                                    <p:animEffect transition="in" filter="barn(inVertical)">
                                      <p:cBhvr>
                                        <p:cTn id="25" dur="500"/>
                                        <p:tgtEl>
                                          <p:spTgt spid="18"/>
                                        </p:tgtEl>
                                      </p:cBhvr>
                                    </p:animEffect>
                                  </p:childTnLst>
                                </p:cTn>
                              </p:par>
                              <p:par>
                                <p:cTn id="26" presetID="16" presetClass="entr" presetSubtype="21" fill="hold" nodeType="withEffect">
                                  <p:stCondLst>
                                    <p:cond delay="0"/>
                                  </p:stCondLst>
                                  <p:childTnLst>
                                    <p:set>
                                      <p:cBhvr>
                                        <p:cTn id="27" dur="1" fill="hold">
                                          <p:stCondLst>
                                            <p:cond delay="0"/>
                                          </p:stCondLst>
                                        </p:cTn>
                                        <p:tgtEl>
                                          <p:spTgt spid="11"/>
                                        </p:tgtEl>
                                        <p:attrNameLst>
                                          <p:attrName>style.visibility</p:attrName>
                                        </p:attrNameLst>
                                      </p:cBhvr>
                                      <p:to>
                                        <p:strVal val="visible"/>
                                      </p:to>
                                    </p:set>
                                    <p:animEffect transition="in" filter="barn(inVertical)">
                                      <p:cBhvr>
                                        <p:cTn id="28" dur="500"/>
                                        <p:tgtEl>
                                          <p:spTgt spid="11"/>
                                        </p:tgtEl>
                                      </p:cBhvr>
                                    </p:animEffect>
                                  </p:childTnLst>
                                </p:cTn>
                              </p:par>
                            </p:childTnLst>
                          </p:cTn>
                        </p:par>
                      </p:childTnLst>
                    </p:cTn>
                  </p:par>
                  <p:par>
                    <p:cTn id="29" fill="hold">
                      <p:stCondLst>
                        <p:cond delay="indefinite"/>
                      </p:stCondLst>
                      <p:childTnLst>
                        <p:par>
                          <p:cTn id="30" fill="hold">
                            <p:stCondLst>
                              <p:cond delay="0"/>
                            </p:stCondLst>
                            <p:childTnLst>
                              <p:par>
                                <p:cTn id="31" presetID="6" presetClass="entr" presetSubtype="16" fill="hold" grpId="0" nodeType="clickEffect">
                                  <p:stCondLst>
                                    <p:cond delay="0"/>
                                  </p:stCondLst>
                                  <p:childTnLst>
                                    <p:set>
                                      <p:cBhvr>
                                        <p:cTn id="32" dur="1" fill="hold">
                                          <p:stCondLst>
                                            <p:cond delay="0"/>
                                          </p:stCondLst>
                                        </p:cTn>
                                        <p:tgtEl>
                                          <p:spTgt spid="6"/>
                                        </p:tgtEl>
                                        <p:attrNameLst>
                                          <p:attrName>style.visibility</p:attrName>
                                        </p:attrNameLst>
                                      </p:cBhvr>
                                      <p:to>
                                        <p:strVal val="visible"/>
                                      </p:to>
                                    </p:set>
                                    <p:animEffect transition="in" filter="circle(in)">
                                      <p:cBhvr>
                                        <p:cTn id="33" dur="1000"/>
                                        <p:tgtEl>
                                          <p:spTgt spid="6"/>
                                        </p:tgtEl>
                                      </p:cBhvr>
                                    </p:animEffect>
                                  </p:childTnLst>
                                </p:cTn>
                              </p:par>
                            </p:childTnLst>
                          </p:cTn>
                        </p:par>
                      </p:childTnLst>
                    </p:cTn>
                  </p:par>
                  <p:par>
                    <p:cTn id="34" fill="hold">
                      <p:stCondLst>
                        <p:cond delay="indefinite"/>
                      </p:stCondLst>
                      <p:childTnLst>
                        <p:par>
                          <p:cTn id="35" fill="hold">
                            <p:stCondLst>
                              <p:cond delay="0"/>
                            </p:stCondLst>
                            <p:childTnLst>
                              <p:par>
                                <p:cTn id="36" presetID="1" presetClass="entr" presetSubtype="0" fill="hold" grpId="0" nodeType="clickEffect">
                                  <p:stCondLst>
                                    <p:cond delay="0"/>
                                  </p:stCondLst>
                                  <p:childTnLst>
                                    <p:set>
                                      <p:cBhvr>
                                        <p:cTn id="37"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38" fill="hold">
                      <p:stCondLst>
                        <p:cond delay="indefinite"/>
                      </p:stCondLst>
                      <p:childTnLst>
                        <p:par>
                          <p:cTn id="39" fill="hold">
                            <p:stCondLst>
                              <p:cond delay="0"/>
                            </p:stCondLst>
                            <p:childTnLst>
                              <p:par>
                                <p:cTn id="40" presetID="1" presetClass="entr" presetSubtype="0" fill="hold" grpId="0" nodeType="clickEffect">
                                  <p:stCondLst>
                                    <p:cond delay="0"/>
                                  </p:stCondLst>
                                  <p:childTnLst>
                                    <p:set>
                                      <p:cBhvr>
                                        <p:cTn id="41"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42" fill="hold">
                      <p:stCondLst>
                        <p:cond delay="indefinite"/>
                      </p:stCondLst>
                      <p:childTnLst>
                        <p:par>
                          <p:cTn id="43" fill="hold">
                            <p:stCondLst>
                              <p:cond delay="0"/>
                            </p:stCondLst>
                            <p:childTnLst>
                              <p:par>
                                <p:cTn id="44" presetID="1" presetClass="entr" presetSubtype="0" fill="hold" grpId="0" nodeType="clickEffect">
                                  <p:stCondLst>
                                    <p:cond delay="0"/>
                                  </p:stCondLst>
                                  <p:childTnLst>
                                    <p:set>
                                      <p:cBhvr>
                                        <p:cTn id="45"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46" fill="hold">
                      <p:stCondLst>
                        <p:cond delay="indefinite"/>
                      </p:stCondLst>
                      <p:childTnLst>
                        <p:par>
                          <p:cTn id="47" fill="hold">
                            <p:stCondLst>
                              <p:cond delay="0"/>
                            </p:stCondLst>
                            <p:childTnLst>
                              <p:par>
                                <p:cTn id="48" presetID="1" presetClass="entr" presetSubtype="0" fill="hold" grpId="0" nodeType="clickEffect">
                                  <p:stCondLst>
                                    <p:cond delay="0"/>
                                  </p:stCondLst>
                                  <p:childTnLst>
                                    <p:set>
                                      <p:cBhvr>
                                        <p:cTn id="49"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50" fill="hold">
                      <p:stCondLst>
                        <p:cond delay="indefinite"/>
                      </p:stCondLst>
                      <p:childTnLst>
                        <p:par>
                          <p:cTn id="51" fill="hold">
                            <p:stCondLst>
                              <p:cond delay="0"/>
                            </p:stCondLst>
                            <p:childTnLst>
                              <p:par>
                                <p:cTn id="52" presetID="1" presetClass="entr" presetSubtype="0" fill="hold" grpId="0" nodeType="clickEffect">
                                  <p:stCondLst>
                                    <p:cond delay="0"/>
                                  </p:stCondLst>
                                  <p:childTnLst>
                                    <p:set>
                                      <p:cBhvr>
                                        <p:cTn id="53"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54" fill="hold">
                      <p:stCondLst>
                        <p:cond delay="indefinite"/>
                      </p:stCondLst>
                      <p:childTnLst>
                        <p:par>
                          <p:cTn id="55" fill="hold">
                            <p:stCondLst>
                              <p:cond delay="0"/>
                            </p:stCondLst>
                            <p:childTnLst>
                              <p:par>
                                <p:cTn id="56" presetID="1" presetClass="entr" presetSubtype="0" fill="hold" grpId="0" nodeType="clickEffect">
                                  <p:stCondLst>
                                    <p:cond delay="0"/>
                                  </p:stCondLst>
                                  <p:childTnLst>
                                    <p:set>
                                      <p:cBhvr>
                                        <p:cTn id="57"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58" fill="hold">
                      <p:stCondLst>
                        <p:cond delay="indefinite"/>
                      </p:stCondLst>
                      <p:childTnLst>
                        <p:par>
                          <p:cTn id="59" fill="hold">
                            <p:stCondLst>
                              <p:cond delay="0"/>
                            </p:stCondLst>
                            <p:childTnLst>
                              <p:par>
                                <p:cTn id="60" presetID="1" presetClass="entr" presetSubtype="0" fill="hold" grpId="0" nodeType="clickEffect">
                                  <p:stCondLst>
                                    <p:cond delay="0"/>
                                  </p:stCondLst>
                                  <p:childTnLst>
                                    <p:set>
                                      <p:cBhvr>
                                        <p:cTn id="61"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62" fill="hold">
                      <p:stCondLst>
                        <p:cond delay="indefinite"/>
                      </p:stCondLst>
                      <p:childTnLst>
                        <p:par>
                          <p:cTn id="63" fill="hold">
                            <p:stCondLst>
                              <p:cond delay="0"/>
                            </p:stCondLst>
                            <p:childTnLst>
                              <p:par>
                                <p:cTn id="64" presetID="1" presetClass="entr" presetSubtype="0" fill="hold" grpId="0" nodeType="clickEffect">
                                  <p:stCondLst>
                                    <p:cond delay="0"/>
                                  </p:stCondLst>
                                  <p:childTnLst>
                                    <p:set>
                                      <p:cBhvr>
                                        <p:cTn id="65"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p:bldP spid="6" grpId="0"/>
    </p:bldLst>
  </p:timing>
</p:sld>
</file>

<file path=ppt/slides/slide4.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4" name="Subtitle 2"/>
          <p:cNvSpPr>
            <a:spLocks noGrp="1"/>
          </p:cNvSpPr>
          <p:nvPr>
            <p:ph type="title"/>
          </p:nvPr>
        </p:nvSpPr>
        <p:spPr>
          <a:xfrm>
            <a:off x="300789" y="405231"/>
            <a:ext cx="10515600" cy="990432"/>
          </a:xfrm>
        </p:spPr>
        <p:txBody>
          <a:bodyPr>
            <a:normAutofit/>
          </a:bodyPr>
          <a:lstStyle/>
          <a:p>
            <a:r>
              <a:rPr lang="en-US" sz="3200" b="1" dirty="0" smtClean="0">
                <a:solidFill>
                  <a:srgbClr val="0070C0"/>
                </a:solidFill>
                <a:latin typeface="Times New Roman" panose="02020603050405020304" pitchFamily="18" charset="0"/>
                <a:cs typeface="Times New Roman" panose="02020603050405020304" pitchFamily="18" charset="0"/>
              </a:rPr>
              <a:t> </a:t>
            </a:r>
            <a:r>
              <a:rPr lang="en-US" sz="3200" b="1" dirty="0" err="1" smtClean="0">
                <a:solidFill>
                  <a:srgbClr val="0070C0"/>
                </a:solidFill>
                <a:latin typeface="Times New Roman" panose="02020603050405020304" pitchFamily="18" charset="0"/>
                <a:cs typeface="Times New Roman" panose="02020603050405020304" pitchFamily="18" charset="0"/>
              </a:rPr>
              <a:t>Bài</a:t>
            </a:r>
            <a:r>
              <a:rPr lang="en-US" sz="3200" b="1" dirty="0" smtClean="0">
                <a:solidFill>
                  <a:srgbClr val="0070C0"/>
                </a:solidFill>
                <a:latin typeface="Times New Roman" panose="02020603050405020304" pitchFamily="18" charset="0"/>
                <a:cs typeface="Times New Roman" panose="02020603050405020304" pitchFamily="18" charset="0"/>
              </a:rPr>
              <a:t> </a:t>
            </a:r>
            <a:r>
              <a:rPr lang="vi-VN" sz="3200" b="1" dirty="0" smtClean="0">
                <a:solidFill>
                  <a:srgbClr val="0070C0"/>
                </a:solidFill>
                <a:latin typeface="Times New Roman" panose="02020603050405020304" pitchFamily="18" charset="0"/>
                <a:cs typeface="Times New Roman" panose="02020603050405020304" pitchFamily="18" charset="0"/>
              </a:rPr>
              <a:t>4: Trong các số 27; 94; 786; 5873; 96234; 6972</a:t>
            </a:r>
            <a:r>
              <a:rPr lang="en-US" sz="3200" b="1" dirty="0" smtClean="0">
                <a:solidFill>
                  <a:srgbClr val="0070C0"/>
                </a:solidFill>
                <a:latin typeface="Times New Roman" panose="02020603050405020304" pitchFamily="18" charset="0"/>
                <a:cs typeface="Times New Roman" panose="02020603050405020304" pitchFamily="18" charset="0"/>
              </a:rPr>
              <a:t>:</a:t>
            </a:r>
          </a:p>
          <a:p>
            <a:endParaRPr lang="en-US" sz="3200" b="1" dirty="0">
              <a:solidFill>
                <a:srgbClr val="0070C0"/>
              </a:solidFill>
              <a:latin typeface="Times New Roman" panose="02020603050405020304" pitchFamily="18" charset="0"/>
              <a:cs typeface="Times New Roman" panose="02020603050405020304" pitchFamily="18" charset="0"/>
            </a:endParaRPr>
          </a:p>
        </p:txBody>
      </p:sp>
      <p:sp>
        <p:nvSpPr>
          <p:cNvPr id="5" name="Subtitle 2"/>
          <p:cNvSpPr txBox="1">
            <a:spLocks/>
          </p:cNvSpPr>
          <p:nvPr/>
        </p:nvSpPr>
        <p:spPr>
          <a:xfrm>
            <a:off x="401052" y="1203743"/>
            <a:ext cx="5462337" cy="576930"/>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vi-VN" b="1" dirty="0" smtClean="0">
                <a:solidFill>
                  <a:srgbClr val="0070C0"/>
                </a:solidFill>
                <a:latin typeface="Times New Roman" panose="02020603050405020304" pitchFamily="18" charset="0"/>
                <a:cs typeface="Times New Roman" panose="02020603050405020304" pitchFamily="18" charset="0"/>
              </a:rPr>
              <a:t>a) Các số chia hết cho 2 là: </a:t>
            </a:r>
            <a:endParaRPr lang="en-US" b="1" dirty="0">
              <a:solidFill>
                <a:srgbClr val="0070C0"/>
              </a:solidFill>
              <a:latin typeface="Times New Roman" panose="02020603050405020304" pitchFamily="18" charset="0"/>
              <a:cs typeface="Times New Roman" panose="02020603050405020304" pitchFamily="18" charset="0"/>
            </a:endParaRPr>
          </a:p>
        </p:txBody>
      </p:sp>
      <p:sp>
        <p:nvSpPr>
          <p:cNvPr id="6" name="Subtitle 2"/>
          <p:cNvSpPr txBox="1">
            <a:spLocks/>
          </p:cNvSpPr>
          <p:nvPr/>
        </p:nvSpPr>
        <p:spPr>
          <a:xfrm>
            <a:off x="401051" y="2086059"/>
            <a:ext cx="6497054" cy="576930"/>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vi-VN" b="1" dirty="0">
                <a:solidFill>
                  <a:srgbClr val="0070C0"/>
                </a:solidFill>
                <a:latin typeface="Times New Roman" panose="02020603050405020304" pitchFamily="18" charset="0"/>
                <a:cs typeface="Times New Roman" panose="02020603050405020304" pitchFamily="18" charset="0"/>
              </a:rPr>
              <a:t>b</a:t>
            </a:r>
            <a:r>
              <a:rPr lang="vi-VN" b="1" dirty="0" smtClean="0">
                <a:solidFill>
                  <a:srgbClr val="0070C0"/>
                </a:solidFill>
                <a:latin typeface="Times New Roman" panose="02020603050405020304" pitchFamily="18" charset="0"/>
                <a:cs typeface="Times New Roman" panose="02020603050405020304" pitchFamily="18" charset="0"/>
              </a:rPr>
              <a:t>) Các số không chia hết cho 2 là: </a:t>
            </a:r>
            <a:endParaRPr lang="en-US" b="1" dirty="0">
              <a:solidFill>
                <a:srgbClr val="0070C0"/>
              </a:solidFill>
              <a:latin typeface="Times New Roman" panose="02020603050405020304" pitchFamily="18" charset="0"/>
              <a:cs typeface="Times New Roman" panose="02020603050405020304" pitchFamily="18" charset="0"/>
            </a:endParaRPr>
          </a:p>
        </p:txBody>
      </p:sp>
      <p:sp>
        <p:nvSpPr>
          <p:cNvPr id="7" name="Subtitle 2"/>
          <p:cNvSpPr txBox="1">
            <a:spLocks/>
          </p:cNvSpPr>
          <p:nvPr/>
        </p:nvSpPr>
        <p:spPr>
          <a:xfrm>
            <a:off x="4660231" y="1203743"/>
            <a:ext cx="3328737" cy="576930"/>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vi-VN" b="1" dirty="0" smtClean="0">
                <a:solidFill>
                  <a:srgbClr val="FF0000"/>
                </a:solidFill>
                <a:latin typeface="Times New Roman" panose="02020603050405020304" pitchFamily="18" charset="0"/>
                <a:cs typeface="Times New Roman" panose="02020603050405020304" pitchFamily="18" charset="0"/>
              </a:rPr>
              <a:t>94; 786; 96234; 6872</a:t>
            </a:r>
            <a:endParaRPr lang="en-US" b="1" dirty="0">
              <a:solidFill>
                <a:srgbClr val="FF0000"/>
              </a:solidFill>
              <a:latin typeface="Times New Roman" panose="02020603050405020304" pitchFamily="18" charset="0"/>
              <a:cs typeface="Times New Roman" panose="02020603050405020304" pitchFamily="18" charset="0"/>
            </a:endParaRPr>
          </a:p>
        </p:txBody>
      </p:sp>
      <p:sp>
        <p:nvSpPr>
          <p:cNvPr id="8" name="Subtitle 2"/>
          <p:cNvSpPr txBox="1">
            <a:spLocks/>
          </p:cNvSpPr>
          <p:nvPr/>
        </p:nvSpPr>
        <p:spPr>
          <a:xfrm>
            <a:off x="5654842" y="2086059"/>
            <a:ext cx="3328737" cy="576930"/>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b="1" dirty="0" smtClean="0">
                <a:solidFill>
                  <a:srgbClr val="FF0000"/>
                </a:solidFill>
                <a:latin typeface="Times New Roman" panose="02020603050405020304" pitchFamily="18" charset="0"/>
                <a:cs typeface="Times New Roman" panose="02020603050405020304" pitchFamily="18" charset="0"/>
              </a:rPr>
              <a:t>27; 5873</a:t>
            </a:r>
            <a:endParaRPr lang="en-US" b="1"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685226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randombar(horizontal)">
                                      <p:cBhvr>
                                        <p:cTn id="7" dur="500"/>
                                        <p:tgtEl>
                                          <p:spTgt spid="4"/>
                                        </p:tgtEl>
                                      </p:cBhvr>
                                    </p:animEffect>
                                  </p:childTnLst>
                                </p:cTn>
                              </p:par>
                              <p:par>
                                <p:cTn id="8" presetID="14" presetClass="entr" presetSubtype="10"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randombar(horizontal)">
                                      <p:cBhvr>
                                        <p:cTn id="10" dur="500"/>
                                        <p:tgtEl>
                                          <p:spTgt spid="5"/>
                                        </p:tgtEl>
                                      </p:cBhvr>
                                    </p:animEffect>
                                  </p:childTnLst>
                                </p:cTn>
                              </p:par>
                              <p:par>
                                <p:cTn id="11" presetID="14" presetClass="entr" presetSubtype="10" fill="hold" grpId="0" nodeType="with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randombar(horizontal)">
                                      <p:cBhvr>
                                        <p:cTn id="13" dur="500"/>
                                        <p:tgtEl>
                                          <p:spTgt spid="6"/>
                                        </p:tgtEl>
                                      </p:cBhvr>
                                    </p:animEffect>
                                  </p:childTnLst>
                                </p:cTn>
                              </p:par>
                            </p:childTnLst>
                          </p:cTn>
                        </p:par>
                      </p:childTnLst>
                    </p:cTn>
                  </p:par>
                  <p:par>
                    <p:cTn id="14" fill="hold">
                      <p:stCondLst>
                        <p:cond delay="indefinite"/>
                      </p:stCondLst>
                      <p:childTnLst>
                        <p:par>
                          <p:cTn id="15" fill="hold">
                            <p:stCondLst>
                              <p:cond delay="0"/>
                            </p:stCondLst>
                            <p:childTnLst>
                              <p:par>
                                <p:cTn id="16" presetID="16" presetClass="entr" presetSubtype="21" fill="hold" grpId="0" nodeType="clickEffect">
                                  <p:stCondLst>
                                    <p:cond delay="0"/>
                                  </p:stCondLst>
                                  <p:childTnLst>
                                    <p:set>
                                      <p:cBhvr>
                                        <p:cTn id="17" dur="1" fill="hold">
                                          <p:stCondLst>
                                            <p:cond delay="0"/>
                                          </p:stCondLst>
                                        </p:cTn>
                                        <p:tgtEl>
                                          <p:spTgt spid="7"/>
                                        </p:tgtEl>
                                        <p:attrNameLst>
                                          <p:attrName>style.visibility</p:attrName>
                                        </p:attrNameLst>
                                      </p:cBhvr>
                                      <p:to>
                                        <p:strVal val="visible"/>
                                      </p:to>
                                    </p:set>
                                    <p:animEffect transition="in" filter="barn(inVertical)">
                                      <p:cBhvr>
                                        <p:cTn id="18" dur="500"/>
                                        <p:tgtEl>
                                          <p:spTgt spid="7"/>
                                        </p:tgtEl>
                                      </p:cBhvr>
                                    </p:animEffect>
                                  </p:childTnLst>
                                </p:cTn>
                              </p:par>
                            </p:childTnLst>
                          </p:cTn>
                        </p:par>
                      </p:childTnLst>
                    </p:cTn>
                  </p:par>
                  <p:par>
                    <p:cTn id="19" fill="hold">
                      <p:stCondLst>
                        <p:cond delay="indefinite"/>
                      </p:stCondLst>
                      <p:childTnLst>
                        <p:par>
                          <p:cTn id="20" fill="hold">
                            <p:stCondLst>
                              <p:cond delay="0"/>
                            </p:stCondLst>
                            <p:childTnLst>
                              <p:par>
                                <p:cTn id="21" presetID="16" presetClass="entr" presetSubtype="21" fill="hold" grpId="0" nodeType="clickEffect">
                                  <p:stCondLst>
                                    <p:cond delay="0"/>
                                  </p:stCondLst>
                                  <p:childTnLst>
                                    <p:set>
                                      <p:cBhvr>
                                        <p:cTn id="22" dur="1" fill="hold">
                                          <p:stCondLst>
                                            <p:cond delay="0"/>
                                          </p:stCondLst>
                                        </p:cTn>
                                        <p:tgtEl>
                                          <p:spTgt spid="8"/>
                                        </p:tgtEl>
                                        <p:attrNameLst>
                                          <p:attrName>style.visibility</p:attrName>
                                        </p:attrNameLst>
                                      </p:cBhvr>
                                      <p:to>
                                        <p:strVal val="visible"/>
                                      </p:to>
                                    </p:set>
                                    <p:animEffect transition="in" filter="barn(inVertical)">
                                      <p:cBhvr>
                                        <p:cTn id="23"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P spid="7" grpId="0"/>
      <p:bldP spid="8"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102</TotalTime>
  <Words>243</Words>
  <Application>Microsoft Office PowerPoint</Application>
  <PresentationFormat>Widescreen</PresentationFormat>
  <Paragraphs>33</Paragraphs>
  <Slides>4</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vt:i4>
      </vt:variant>
    </vt:vector>
  </HeadingPairs>
  <TitlesOfParts>
    <vt:vector size="10" baseType="lpstr">
      <vt:lpstr>Arial</vt:lpstr>
      <vt:lpstr>Calibri</vt:lpstr>
      <vt:lpstr>Calibri Light</vt:lpstr>
      <vt:lpstr>Cambria Math</vt:lpstr>
      <vt:lpstr>Times New Roman</vt:lpstr>
      <vt:lpstr>Office Theme</vt:lpstr>
      <vt:lpstr>PowerPoint Presentation</vt:lpstr>
      <vt:lpstr>PowerPoint Presentation</vt:lpstr>
      <vt:lpstr> Bài 3: Người ta định ốp một bức tường hình chữ nhật có chiều dài 3m 45cm, chiều rộng 240 cm bằng gạch hình vuông cạnh 20cm. Hỏi cần mua bao nhiêu viên gạch, biết rằng diện tích phẩn mạch vữa không đáng kể ?</vt:lpstr>
      <vt:lpstr> Bài 4: Trong các số 27; 94; 786; 5873; 96234; 6972: </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Admin</dc:creator>
  <cp:lastModifiedBy>Admin</cp:lastModifiedBy>
  <cp:revision>25</cp:revision>
  <dcterms:created xsi:type="dcterms:W3CDTF">2021-12-19T05:56:27Z</dcterms:created>
  <dcterms:modified xsi:type="dcterms:W3CDTF">2021-12-19T10:52:53Z</dcterms:modified>
</cp:coreProperties>
</file>